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63"/>
  </p:notesMasterIdLst>
  <p:sldIdLst>
    <p:sldId id="256" r:id="rId3"/>
    <p:sldId id="340" r:id="rId4"/>
    <p:sldId id="258" r:id="rId5"/>
    <p:sldId id="332" r:id="rId6"/>
    <p:sldId id="260" r:id="rId7"/>
    <p:sldId id="300" r:id="rId8"/>
    <p:sldId id="301" r:id="rId9"/>
    <p:sldId id="314" r:id="rId10"/>
    <p:sldId id="296" r:id="rId11"/>
    <p:sldId id="302" r:id="rId12"/>
    <p:sldId id="304" r:id="rId13"/>
    <p:sldId id="297" r:id="rId14"/>
    <p:sldId id="306" r:id="rId15"/>
    <p:sldId id="298" r:id="rId16"/>
    <p:sldId id="307" r:id="rId17"/>
    <p:sldId id="309" r:id="rId18"/>
    <p:sldId id="308" r:id="rId19"/>
    <p:sldId id="310" r:id="rId20"/>
    <p:sldId id="311" r:id="rId21"/>
    <p:sldId id="312" r:id="rId22"/>
    <p:sldId id="299" r:id="rId23"/>
    <p:sldId id="313" r:id="rId24"/>
    <p:sldId id="315" r:id="rId25"/>
    <p:sldId id="316" r:id="rId26"/>
    <p:sldId id="317" r:id="rId27"/>
    <p:sldId id="263" r:id="rId28"/>
    <p:sldId id="318" r:id="rId29"/>
    <p:sldId id="264" r:id="rId30"/>
    <p:sldId id="257" r:id="rId31"/>
    <p:sldId id="269" r:id="rId32"/>
    <p:sldId id="261" r:id="rId33"/>
    <p:sldId id="319" r:id="rId34"/>
    <p:sldId id="262" r:id="rId35"/>
    <p:sldId id="320" r:id="rId36"/>
    <p:sldId id="321" r:id="rId37"/>
    <p:sldId id="259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266" r:id="rId46"/>
    <p:sldId id="329" r:id="rId47"/>
    <p:sldId id="330" r:id="rId48"/>
    <p:sldId id="331" r:id="rId49"/>
    <p:sldId id="276" r:id="rId50"/>
    <p:sldId id="333" r:id="rId51"/>
    <p:sldId id="334" r:id="rId52"/>
    <p:sldId id="265" r:id="rId53"/>
    <p:sldId id="335" r:id="rId54"/>
    <p:sldId id="274" r:id="rId55"/>
    <p:sldId id="336" r:id="rId56"/>
    <p:sldId id="337" r:id="rId57"/>
    <p:sldId id="338" r:id="rId58"/>
    <p:sldId id="272" r:id="rId59"/>
    <p:sldId id="339" r:id="rId60"/>
    <p:sldId id="341" r:id="rId61"/>
    <p:sldId id="275" r:id="rId6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Kanit Medium" panose="020B0604020202020204" charset="-34"/>
      <p:regular r:id="rId69"/>
      <p:bold r:id="rId70"/>
      <p:italic r:id="rId71"/>
      <p:boldItalic r:id="rId72"/>
    </p:embeddedFont>
    <p:embeddedFont>
      <p:font typeface="Nunito Light" pitchFamily="2" charset="0"/>
      <p:regular r:id="rId73"/>
      <p:italic r:id="rId74"/>
    </p:embeddedFont>
    <p:embeddedFont>
      <p:font typeface="Raleway" pitchFamily="2" charset="0"/>
      <p:regular r:id="rId75"/>
      <p:bold r:id="rId76"/>
      <p:italic r:id="rId77"/>
      <p:boldItalic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7">
          <p15:clr>
            <a:srgbClr val="747775"/>
          </p15:clr>
        </p15:guide>
        <p15:guide id="2" orient="horz" pos="975">
          <p15:clr>
            <a:srgbClr val="747775"/>
          </p15:clr>
        </p15:guide>
        <p15:guide id="3" orient="horz" pos="2337">
          <p15:clr>
            <a:srgbClr val="747775"/>
          </p15:clr>
        </p15:guide>
        <p15:guide id="4" orient="horz" pos="2540">
          <p15:clr>
            <a:srgbClr val="747775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79B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85C81-9E0E-4EB7-ABA5-61962827FE42}" v="15" dt="2023-12-31T13:48:36.822"/>
    <p1510:client id="{8210ADAA-CD91-47B2-9547-D2F0EFD4A892}" v="146" dt="2023-12-31T02:00:45.632"/>
  </p1510:revLst>
</p1510:revInfo>
</file>

<file path=ppt/tableStyles.xml><?xml version="1.0" encoding="utf-8"?>
<a:tblStyleLst xmlns:a="http://schemas.openxmlformats.org/drawingml/2006/main" def="{6DBCC512-D0AA-4804-8F7C-194D81251610}">
  <a:tblStyle styleId="{6DBCC512-D0AA-4804-8F7C-194D812516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D39F44-1F8C-46BC-BA37-A5E71E37E64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627"/>
        <p:guide orient="horz" pos="975"/>
        <p:guide orient="horz" pos="2337"/>
        <p:guide orient="horz" pos="25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9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5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43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28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336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92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31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39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15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5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>
          <a:extLst>
            <a:ext uri="{FF2B5EF4-FFF2-40B4-BE49-F238E27FC236}">
              <a16:creationId xmlns:a16="http://schemas.microsoft.com/office/drawing/2014/main" id="{82B29B12-D22D-AF00-C834-417AB647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>
            <a:extLst>
              <a:ext uri="{FF2B5EF4-FFF2-40B4-BE49-F238E27FC236}">
                <a16:creationId xmlns:a16="http://schemas.microsoft.com/office/drawing/2014/main" id="{42A24F79-5623-AE16-1FE9-353080C47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>
            <a:extLst>
              <a:ext uri="{FF2B5EF4-FFF2-40B4-BE49-F238E27FC236}">
                <a16:creationId xmlns:a16="http://schemas.microsoft.com/office/drawing/2014/main" id="{87834915-C0CD-8B29-F2B1-4360AF200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03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97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099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310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D2BC8B7-37A2-A626-410E-09F40D63D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5FB68371-90DA-47F2-A3F5-9BB648DEB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5D5176B6-530A-FEAF-AE7A-C300B9956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083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>
          <a:extLst>
            <a:ext uri="{FF2B5EF4-FFF2-40B4-BE49-F238E27FC236}">
              <a16:creationId xmlns:a16="http://schemas.microsoft.com/office/drawing/2014/main" id="{82B29B12-D22D-AF00-C834-417AB647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>
            <a:extLst>
              <a:ext uri="{FF2B5EF4-FFF2-40B4-BE49-F238E27FC236}">
                <a16:creationId xmlns:a16="http://schemas.microsoft.com/office/drawing/2014/main" id="{42A24F79-5623-AE16-1FE9-353080C47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>
            <a:extLst>
              <a:ext uri="{FF2B5EF4-FFF2-40B4-BE49-F238E27FC236}">
                <a16:creationId xmlns:a16="http://schemas.microsoft.com/office/drawing/2014/main" id="{87834915-C0CD-8B29-F2B1-4360AF200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41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2E77272-9DBD-B6BE-F005-A6D9C9FF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08BD3C1C-F54B-9921-1969-4808F5082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6A880B68-8D8B-48EE-9200-8797D6BAF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09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70055048-2A75-926A-319C-F2A5A1C7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072185EE-497A-E1E6-2BF0-C86046CB7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52926811-29C2-E561-9B7C-EDEB7294D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125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55eb829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55eb8299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F5283F0-D672-2972-3B32-6FEA97C57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92B96EE1-7296-5089-E9FA-5866A72DD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AE2D541A-73E0-5E36-4403-E8990383B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953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>
          <a:extLst>
            <a:ext uri="{FF2B5EF4-FFF2-40B4-BE49-F238E27FC236}">
              <a16:creationId xmlns:a16="http://schemas.microsoft.com/office/drawing/2014/main" id="{B0B75C52-F3A3-FA44-5A68-EB1D661F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>
            <a:extLst>
              <a:ext uri="{FF2B5EF4-FFF2-40B4-BE49-F238E27FC236}">
                <a16:creationId xmlns:a16="http://schemas.microsoft.com/office/drawing/2014/main" id="{4D65C8B1-B828-ED8D-3A58-7B91490C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>
            <a:extLst>
              <a:ext uri="{FF2B5EF4-FFF2-40B4-BE49-F238E27FC236}">
                <a16:creationId xmlns:a16="http://schemas.microsoft.com/office/drawing/2014/main" id="{1862A999-5767-6BD2-E46C-ECAD6982B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298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535575E-D820-CBA6-2698-D34B7E18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C46C46EF-9A6D-F71A-D4D7-1C99B47D1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E5DCA134-FF19-1E91-61E7-5405F74C1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69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>
          <a:extLst>
            <a:ext uri="{FF2B5EF4-FFF2-40B4-BE49-F238E27FC236}">
              <a16:creationId xmlns:a16="http://schemas.microsoft.com/office/drawing/2014/main" id="{52BB2745-E0D0-2A37-895B-954A5D3B5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>
            <a:extLst>
              <a:ext uri="{FF2B5EF4-FFF2-40B4-BE49-F238E27FC236}">
                <a16:creationId xmlns:a16="http://schemas.microsoft.com/office/drawing/2014/main" id="{EDC86A07-56AB-675D-376D-7709B0433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>
            <a:extLst>
              <a:ext uri="{FF2B5EF4-FFF2-40B4-BE49-F238E27FC236}">
                <a16:creationId xmlns:a16="http://schemas.microsoft.com/office/drawing/2014/main" id="{4C07461C-6B2E-7C19-2753-1B13F9CED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688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B158D291-1CC8-B7F7-352B-24E2B8F6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AD6D4617-B63D-6542-155C-6B3EF0969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61C3CB89-3887-8EA4-0BA1-9E3B1720B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9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0B4A91B9-1485-DD4A-7977-891DE482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D1FC6C41-05BE-648B-7E0C-0FA6CFCF7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F4F6BADF-B977-9CD0-E5F3-D8470ADBA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66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78838F8-5B0B-3E90-35A2-2F4C9C62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f18b49f31_1_34:notes">
            <a:extLst>
              <a:ext uri="{FF2B5EF4-FFF2-40B4-BE49-F238E27FC236}">
                <a16:creationId xmlns:a16="http://schemas.microsoft.com/office/drawing/2014/main" id="{DE174702-EC7E-A450-F232-5BC482C9C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f18b49f31_1_34:notes">
            <a:extLst>
              <a:ext uri="{FF2B5EF4-FFF2-40B4-BE49-F238E27FC236}">
                <a16:creationId xmlns:a16="http://schemas.microsoft.com/office/drawing/2014/main" id="{79DB8385-7C74-4399-6F77-2405CBB02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732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41DFEC4D-6666-4EAE-BE7E-91D8451EC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0860aa576_0_0:notes">
            <a:extLst>
              <a:ext uri="{FF2B5EF4-FFF2-40B4-BE49-F238E27FC236}">
                <a16:creationId xmlns:a16="http://schemas.microsoft.com/office/drawing/2014/main" id="{ABE99BF0-7733-18DF-9856-365905039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0860aa576_0_0:notes">
            <a:extLst>
              <a:ext uri="{FF2B5EF4-FFF2-40B4-BE49-F238E27FC236}">
                <a16:creationId xmlns:a16="http://schemas.microsoft.com/office/drawing/2014/main" id="{9BA854E4-559C-E853-1746-EDD27F13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791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589B593-B058-55E4-4F75-69037B4C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1B725A9A-18C7-BD9E-9486-229722F89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7C132950-C4B9-2C04-A1A5-7E0ECDBAB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235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6C62782A-A748-862D-58F1-5A3545AA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A51132DF-C604-FE45-2DE2-9666F38E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861D851D-6EE5-1B88-9157-4A2EECDF1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538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>
          <a:extLst>
            <a:ext uri="{FF2B5EF4-FFF2-40B4-BE49-F238E27FC236}">
              <a16:creationId xmlns:a16="http://schemas.microsoft.com/office/drawing/2014/main" id="{6A09FDFD-4792-C2D4-D1BE-826A1351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>
            <a:extLst>
              <a:ext uri="{FF2B5EF4-FFF2-40B4-BE49-F238E27FC236}">
                <a16:creationId xmlns:a16="http://schemas.microsoft.com/office/drawing/2014/main" id="{308A0532-03D6-CDA6-15F4-CF11FCA18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>
            <a:extLst>
              <a:ext uri="{FF2B5EF4-FFF2-40B4-BE49-F238E27FC236}">
                <a16:creationId xmlns:a16="http://schemas.microsoft.com/office/drawing/2014/main" id="{997262DE-CFD5-319B-E567-C06F81B12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402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FD8454EF-BC64-FEFE-3E92-D7CE5FE00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3D4896E3-8F5C-AB5D-A065-AC079CE69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8E72CBDF-94F3-8516-DD76-CF19BE6CF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84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553ea330a6_0_14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553ea330a6_0_14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C213B0B2-FF59-C4F9-0B48-2908505C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AC7EA1C0-BF2F-D94B-D4F3-287B431E7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FE4527E1-E5D8-0F5E-90FB-8C126CF8E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638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9CED5CA7-59D8-578E-22A5-AE6043BE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25F53860-1A2D-F170-4F4A-8A33168E7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BC72A55D-7E3A-5029-F7B0-E9B9ABAF6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02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FE1E093A-5AEB-220B-64DE-E18CFD1D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C7DA044E-0560-F766-AE8D-1B5BA8D18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156BF18E-8440-E1DC-A8F6-89503E8390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451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>
          <a:extLst>
            <a:ext uri="{FF2B5EF4-FFF2-40B4-BE49-F238E27FC236}">
              <a16:creationId xmlns:a16="http://schemas.microsoft.com/office/drawing/2014/main" id="{380629C4-4367-594F-B6CC-CCD1B298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25d80b419_0_79:notes">
            <a:extLst>
              <a:ext uri="{FF2B5EF4-FFF2-40B4-BE49-F238E27FC236}">
                <a16:creationId xmlns:a16="http://schemas.microsoft.com/office/drawing/2014/main" id="{50C4DB94-52C6-ABC4-A47D-FE2DB939A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25d80b419_0_79:notes">
            <a:extLst>
              <a:ext uri="{FF2B5EF4-FFF2-40B4-BE49-F238E27FC236}">
                <a16:creationId xmlns:a16="http://schemas.microsoft.com/office/drawing/2014/main" id="{58049A96-CDE4-2096-6DD5-37BB27771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398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FA7E50A1-7CCA-C42F-BB95-A7642849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>
            <a:extLst>
              <a:ext uri="{FF2B5EF4-FFF2-40B4-BE49-F238E27FC236}">
                <a16:creationId xmlns:a16="http://schemas.microsoft.com/office/drawing/2014/main" id="{92015538-6079-1C7C-8747-8C901DF75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>
            <a:extLst>
              <a:ext uri="{FF2B5EF4-FFF2-40B4-BE49-F238E27FC236}">
                <a16:creationId xmlns:a16="http://schemas.microsoft.com/office/drawing/2014/main" id="{C2820691-2906-8B7F-26DB-8B7B5733E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57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>
          <a:extLst>
            <a:ext uri="{FF2B5EF4-FFF2-40B4-BE49-F238E27FC236}">
              <a16:creationId xmlns:a16="http://schemas.microsoft.com/office/drawing/2014/main" id="{14F6D50B-1D36-2697-1255-A0CEBE3E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04a31f3634_0_112:notes">
            <a:extLst>
              <a:ext uri="{FF2B5EF4-FFF2-40B4-BE49-F238E27FC236}">
                <a16:creationId xmlns:a16="http://schemas.microsoft.com/office/drawing/2014/main" id="{9A3FBC5A-09D4-13F3-9E9A-5939DE068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04a31f3634_0_112:notes">
            <a:extLst>
              <a:ext uri="{FF2B5EF4-FFF2-40B4-BE49-F238E27FC236}">
                <a16:creationId xmlns:a16="http://schemas.microsoft.com/office/drawing/2014/main" id="{4AA8B9B6-EFDE-C586-3774-8CAAECB7ED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994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>
          <a:extLst>
            <a:ext uri="{FF2B5EF4-FFF2-40B4-BE49-F238E27FC236}">
              <a16:creationId xmlns:a16="http://schemas.microsoft.com/office/drawing/2014/main" id="{82B29B12-D22D-AF00-C834-417AB647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>
            <a:extLst>
              <a:ext uri="{FF2B5EF4-FFF2-40B4-BE49-F238E27FC236}">
                <a16:creationId xmlns:a16="http://schemas.microsoft.com/office/drawing/2014/main" id="{42A24F79-5623-AE16-1FE9-353080C47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>
            <a:extLst>
              <a:ext uri="{FF2B5EF4-FFF2-40B4-BE49-F238E27FC236}">
                <a16:creationId xmlns:a16="http://schemas.microsoft.com/office/drawing/2014/main" id="{87834915-C0CD-8B29-F2B1-4360AF200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4943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04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4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2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250" y="737525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167650"/>
            <a:ext cx="4639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title" hasCustomPrompt="1"/>
          </p:nvPr>
        </p:nvSpPr>
        <p:spPr>
          <a:xfrm flipH="1">
            <a:off x="715097" y="2031275"/>
            <a:ext cx="34929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0" name="Google Shape;220;p11"/>
          <p:cNvSpPr txBox="1">
            <a:spLocks noGrp="1"/>
          </p:cNvSpPr>
          <p:nvPr>
            <p:ph type="subTitle" idx="1"/>
          </p:nvPr>
        </p:nvSpPr>
        <p:spPr>
          <a:xfrm flipH="1">
            <a:off x="715097" y="2746525"/>
            <a:ext cx="3492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2" hasCustomPrompt="1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3" hasCustomPrompt="1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4" hasCustomPrompt="1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5" hasCustomPrompt="1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6" hasCustomPrompt="1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7" hasCustomPrompt="1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8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14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39" name="Google Shape;239;p1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241" name="Google Shape;241;p14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14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5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69" name="Google Shape;269;p15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271" name="Google Shape;271;p15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15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299" name="Google Shape;299;p1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16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301" name="Google Shape;301;p1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16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320" name="Google Shape;320;p1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7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35" name="Google Shape;335;p17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17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17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356" name="Google Shape;356;p17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8" name="Google Shape;368;p17"/>
          <p:cNvSpPr txBox="1">
            <a:spLocks noGrp="1"/>
          </p:cNvSpPr>
          <p:nvPr>
            <p:ph type="subTitle" idx="1"/>
          </p:nvPr>
        </p:nvSpPr>
        <p:spPr>
          <a:xfrm>
            <a:off x="1019900" y="2013188"/>
            <a:ext cx="3988800" cy="20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title"/>
          </p:nvPr>
        </p:nvSpPr>
        <p:spPr>
          <a:xfrm>
            <a:off x="1019900" y="1074713"/>
            <a:ext cx="39888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72" name="Google Shape;372;p1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18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374" name="Google Shape;374;p18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8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381" name="Google Shape;381;p1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subTitle" idx="1"/>
          </p:nvPr>
        </p:nvSpPr>
        <p:spPr>
          <a:xfrm>
            <a:off x="12569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2"/>
          </p:nvPr>
        </p:nvSpPr>
        <p:spPr>
          <a:xfrm>
            <a:off x="1256977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subTitle" idx="3"/>
          </p:nvPr>
        </p:nvSpPr>
        <p:spPr>
          <a:xfrm>
            <a:off x="3517776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4"/>
          </p:nvPr>
        </p:nvSpPr>
        <p:spPr>
          <a:xfrm>
            <a:off x="5778575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subTitle" idx="5"/>
          </p:nvPr>
        </p:nvSpPr>
        <p:spPr>
          <a:xfrm>
            <a:off x="35177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6"/>
          </p:nvPr>
        </p:nvSpPr>
        <p:spPr>
          <a:xfrm>
            <a:off x="5778576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408" name="Google Shape;408;p1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19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410" name="Google Shape;410;p19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19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417" name="Google Shape;417;p1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1"/>
          </p:nvPr>
        </p:nvSpPr>
        <p:spPr>
          <a:xfrm>
            <a:off x="1392336" y="1382675"/>
            <a:ext cx="2967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subTitle" idx="2"/>
          </p:nvPr>
        </p:nvSpPr>
        <p:spPr>
          <a:xfrm>
            <a:off x="1392338" y="1694277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subTitle" idx="3"/>
          </p:nvPr>
        </p:nvSpPr>
        <p:spPr>
          <a:xfrm>
            <a:off x="4784664" y="1694277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1392338" y="298540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4784664" y="298540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subTitle" idx="6"/>
          </p:nvPr>
        </p:nvSpPr>
        <p:spPr>
          <a:xfrm>
            <a:off x="1392336" y="2673800"/>
            <a:ext cx="2967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4784661" y="1382675"/>
            <a:ext cx="2967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4784661" y="2673800"/>
            <a:ext cx="2967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19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0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447" name="Google Shape;447;p20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20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449" name="Google Shape;449;p20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20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468" name="Google Shape;468;p20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0"/>
          <p:cNvSpPr txBox="1">
            <a:spLocks noGrp="1"/>
          </p:cNvSpPr>
          <p:nvPr>
            <p:ph type="subTitle" idx="1"/>
          </p:nvPr>
        </p:nvSpPr>
        <p:spPr>
          <a:xfrm>
            <a:off x="868598" y="2078253"/>
            <a:ext cx="2365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subTitle" idx="2"/>
          </p:nvPr>
        </p:nvSpPr>
        <p:spPr>
          <a:xfrm>
            <a:off x="3391447" y="2078253"/>
            <a:ext cx="2365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0"/>
          <p:cNvSpPr txBox="1">
            <a:spLocks noGrp="1"/>
          </p:cNvSpPr>
          <p:nvPr>
            <p:ph type="subTitle" idx="3"/>
          </p:nvPr>
        </p:nvSpPr>
        <p:spPr>
          <a:xfrm>
            <a:off x="5914296" y="2078253"/>
            <a:ext cx="23613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4"/>
          </p:nvPr>
        </p:nvSpPr>
        <p:spPr>
          <a:xfrm>
            <a:off x="868598" y="3174375"/>
            <a:ext cx="2365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subTitle" idx="5"/>
          </p:nvPr>
        </p:nvSpPr>
        <p:spPr>
          <a:xfrm>
            <a:off x="3391447" y="3174375"/>
            <a:ext cx="2365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0"/>
          <p:cNvSpPr txBox="1">
            <a:spLocks noGrp="1"/>
          </p:cNvSpPr>
          <p:nvPr>
            <p:ph type="subTitle" idx="6"/>
          </p:nvPr>
        </p:nvSpPr>
        <p:spPr>
          <a:xfrm>
            <a:off x="5914296" y="3174375"/>
            <a:ext cx="23613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7"/>
          </p:nvPr>
        </p:nvSpPr>
        <p:spPr>
          <a:xfrm>
            <a:off x="863650" y="1767325"/>
            <a:ext cx="236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 txBox="1">
            <a:spLocks noGrp="1"/>
          </p:cNvSpPr>
          <p:nvPr>
            <p:ph type="subTitle" idx="8"/>
          </p:nvPr>
        </p:nvSpPr>
        <p:spPr>
          <a:xfrm>
            <a:off x="3391450" y="1767325"/>
            <a:ext cx="236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9" name="Google Shape;489;p20"/>
          <p:cNvSpPr txBox="1">
            <a:spLocks noGrp="1"/>
          </p:cNvSpPr>
          <p:nvPr>
            <p:ph type="subTitle" idx="9"/>
          </p:nvPr>
        </p:nvSpPr>
        <p:spPr>
          <a:xfrm>
            <a:off x="5919251" y="1767325"/>
            <a:ext cx="236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0" name="Google Shape;490;p20"/>
          <p:cNvSpPr txBox="1">
            <a:spLocks noGrp="1"/>
          </p:cNvSpPr>
          <p:nvPr>
            <p:ph type="subTitle" idx="13"/>
          </p:nvPr>
        </p:nvSpPr>
        <p:spPr>
          <a:xfrm>
            <a:off x="86398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1" name="Google Shape;491;p20"/>
          <p:cNvSpPr txBox="1">
            <a:spLocks noGrp="1"/>
          </p:cNvSpPr>
          <p:nvPr>
            <p:ph type="subTitle" idx="14"/>
          </p:nvPr>
        </p:nvSpPr>
        <p:spPr>
          <a:xfrm>
            <a:off x="339036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2" name="Google Shape;492;p20"/>
          <p:cNvSpPr txBox="1">
            <a:spLocks noGrp="1"/>
          </p:cNvSpPr>
          <p:nvPr>
            <p:ph type="subTitle" idx="15"/>
          </p:nvPr>
        </p:nvSpPr>
        <p:spPr>
          <a:xfrm>
            <a:off x="5916741" y="2858935"/>
            <a:ext cx="236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1"/>
          <p:cNvSpPr txBox="1">
            <a:spLocks noGrp="1"/>
          </p:cNvSpPr>
          <p:nvPr>
            <p:ph type="title" hasCustomPrompt="1"/>
          </p:nvPr>
        </p:nvSpPr>
        <p:spPr>
          <a:xfrm>
            <a:off x="4338303" y="797125"/>
            <a:ext cx="395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1"/>
          </p:nvPr>
        </p:nvSpPr>
        <p:spPr>
          <a:xfrm>
            <a:off x="4338303" y="1460568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title" idx="2" hasCustomPrompt="1"/>
          </p:nvPr>
        </p:nvSpPr>
        <p:spPr>
          <a:xfrm>
            <a:off x="4338303" y="2017429"/>
            <a:ext cx="395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3"/>
          </p:nvPr>
        </p:nvSpPr>
        <p:spPr>
          <a:xfrm>
            <a:off x="4338303" y="2680871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1"/>
          <p:cNvSpPr txBox="1">
            <a:spLocks noGrp="1"/>
          </p:cNvSpPr>
          <p:nvPr>
            <p:ph type="title" idx="4" hasCustomPrompt="1"/>
          </p:nvPr>
        </p:nvSpPr>
        <p:spPr>
          <a:xfrm>
            <a:off x="4338303" y="3237732"/>
            <a:ext cx="395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00" name="Google Shape;500;p21"/>
          <p:cNvSpPr txBox="1">
            <a:spLocks noGrp="1"/>
          </p:cNvSpPr>
          <p:nvPr>
            <p:ph type="subTitle" idx="5"/>
          </p:nvPr>
        </p:nvSpPr>
        <p:spPr>
          <a:xfrm>
            <a:off x="4338303" y="3901175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2"/>
          <p:cNvSpPr txBox="1">
            <a:spLocks noGrp="1"/>
          </p:cNvSpPr>
          <p:nvPr>
            <p:ph type="ctrTitle"/>
          </p:nvPr>
        </p:nvSpPr>
        <p:spPr>
          <a:xfrm>
            <a:off x="4549500" y="885150"/>
            <a:ext cx="38793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4" name="Google Shape;504;p22"/>
          <p:cNvSpPr txBox="1">
            <a:spLocks noGrp="1"/>
          </p:cNvSpPr>
          <p:nvPr>
            <p:ph type="subTitle" idx="1"/>
          </p:nvPr>
        </p:nvSpPr>
        <p:spPr>
          <a:xfrm>
            <a:off x="4549589" y="1855066"/>
            <a:ext cx="38793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22"/>
          <p:cNvSpPr txBox="1"/>
          <p:nvPr/>
        </p:nvSpPr>
        <p:spPr>
          <a:xfrm>
            <a:off x="4549566" y="3321674"/>
            <a:ext cx="387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3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08" name="Google Shape;508;p23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3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510" name="Google Shape;510;p23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37" name="Google Shape;537;p2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p24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539" name="Google Shape;539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24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558" name="Google Shape;558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8" name="Google Shape;18;p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4"/>
            <p:cNvGrpSpPr/>
            <p:nvPr/>
          </p:nvGrpSpPr>
          <p:grpSpPr>
            <a:xfrm rot="5400000">
              <a:off x="3249924" y="4098413"/>
              <a:ext cx="286025" cy="1306200"/>
              <a:chOff x="978925" y="1314225"/>
              <a:chExt cx="286025" cy="13062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flipH="1">
              <a:off x="276669" y="2706225"/>
              <a:ext cx="286025" cy="543450"/>
              <a:chOff x="978925" y="2912750"/>
              <a:chExt cx="286025" cy="543450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978925" y="291275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179150" y="291275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978925" y="30653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179150" y="30653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978925" y="321785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1179150" y="321785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978925" y="33704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1179150" y="33704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6" name="Google Shape;56;p5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5"/>
            <p:cNvGrpSpPr/>
            <p:nvPr/>
          </p:nvGrpSpPr>
          <p:grpSpPr>
            <a:xfrm rot="5400000">
              <a:off x="3249924" y="4098413"/>
              <a:ext cx="286025" cy="1306200"/>
              <a:chOff x="978925" y="1314225"/>
              <a:chExt cx="286025" cy="1306200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5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1290763" y="2303975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2"/>
          </p:nvPr>
        </p:nvSpPr>
        <p:spPr>
          <a:xfrm>
            <a:off x="4945638" y="2303975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3"/>
          </p:nvPr>
        </p:nvSpPr>
        <p:spPr>
          <a:xfrm>
            <a:off x="1290775" y="2615765"/>
            <a:ext cx="2907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4"/>
          </p:nvPr>
        </p:nvSpPr>
        <p:spPr>
          <a:xfrm>
            <a:off x="4945650" y="2615765"/>
            <a:ext cx="2907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98" name="Google Shape;98;p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6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6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6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720000" y="1141575"/>
            <a:ext cx="321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7"/>
          <p:cNvSpPr>
            <a:spLocks noGrp="1"/>
          </p:cNvSpPr>
          <p:nvPr>
            <p:ph type="pic" idx="3"/>
          </p:nvPr>
        </p:nvSpPr>
        <p:spPr>
          <a:xfrm>
            <a:off x="715100" y="2481375"/>
            <a:ext cx="4839600" cy="212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41" name="Google Shape;141;p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8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8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78" name="Google Shape;178;p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9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9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9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borista.p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epositorio.iscte-iul.pt/bitstream/10071/1946/1/Caso%20Sumol%20Compal%20Vers%c3%a3o%20final.pdf" TargetMode="External"/><Relationship Id="rId3" Type="http://schemas.openxmlformats.org/officeDocument/2006/relationships/hyperlink" Target="https://sumolcompal.pt/" TargetMode="External"/><Relationship Id="rId7" Type="http://schemas.openxmlformats.org/officeDocument/2006/relationships/hyperlink" Target="https://issuu.com/soniaamouraa/docs/compal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rezi.com/1hx5l_b-lmjn/sumolcompal/" TargetMode="External"/><Relationship Id="rId5" Type="http://schemas.openxmlformats.org/officeDocument/2006/relationships/hyperlink" Target="https://www.studocu.com/pt/document/instituto-universitario-de-lisboa/gestao-de-marketing/trabalho-da-compal-relatorio-intercalar-pdf/76908835" TargetMode="External"/><Relationship Id="rId4" Type="http://schemas.openxmlformats.org/officeDocument/2006/relationships/hyperlink" Target="https://repositorio.ipl.pt/bitstream/10400.21/6946/1/Disserta%C3%A7%C3%A3o%20Compal%20-%20Joana%20Oliveira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14172" y="2214913"/>
            <a:ext cx="6315655" cy="1904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Sumol</a:t>
            </a:r>
            <a:r>
              <a:rPr lang="en-US" dirty="0">
                <a:solidFill>
                  <a:schemeClr val="accent1"/>
                </a:solidFill>
              </a:rPr>
              <a:t> + Compal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pt-PT" sz="2800" dirty="0"/>
              <a:t>[Organização e Gestão de Empresas]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INFORMÁTICA-2023/2024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subTitle" idx="1"/>
          </p:nvPr>
        </p:nvSpPr>
        <p:spPr>
          <a:xfrm>
            <a:off x="-1226700" y="3971642"/>
            <a:ext cx="11597397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PT" sz="14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Ferreira(A045774), Beatriz Almeida (A44416), Carolina Fernandes (A044897), Pedro Venda (A045464)</a:t>
            </a:r>
            <a:endParaRPr lang="pt-PT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grpSp>
        <p:nvGrpSpPr>
          <p:cNvPr id="3" name="Google Shape;582;p28">
            <a:extLst>
              <a:ext uri="{FF2B5EF4-FFF2-40B4-BE49-F238E27FC236}">
                <a16:creationId xmlns:a16="http://schemas.microsoft.com/office/drawing/2014/main" id="{C78BC964-0CA3-5A19-3797-A8BC60CE8A75}"/>
              </a:ext>
            </a:extLst>
          </p:cNvPr>
          <p:cNvGrpSpPr/>
          <p:nvPr/>
        </p:nvGrpSpPr>
        <p:grpSpPr>
          <a:xfrm rot="5400000">
            <a:off x="7678701" y="1938996"/>
            <a:ext cx="286025" cy="1306200"/>
            <a:chOff x="978925" y="1314225"/>
            <a:chExt cx="286025" cy="1306200"/>
          </a:xfrm>
          <a:solidFill>
            <a:schemeClr val="accent1"/>
          </a:solidFill>
        </p:grpSpPr>
        <p:sp>
          <p:nvSpPr>
            <p:cNvPr id="4" name="Google Shape;583;p28">
              <a:extLst>
                <a:ext uri="{FF2B5EF4-FFF2-40B4-BE49-F238E27FC236}">
                  <a16:creationId xmlns:a16="http://schemas.microsoft.com/office/drawing/2014/main" id="{0D614513-A328-21A6-FB84-89A983656B41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4;p28">
              <a:extLst>
                <a:ext uri="{FF2B5EF4-FFF2-40B4-BE49-F238E27FC236}">
                  <a16:creationId xmlns:a16="http://schemas.microsoft.com/office/drawing/2014/main" id="{E5DB31F3-88D0-4D38-FA92-0F55A8666C83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5;p28">
              <a:extLst>
                <a:ext uri="{FF2B5EF4-FFF2-40B4-BE49-F238E27FC236}">
                  <a16:creationId xmlns:a16="http://schemas.microsoft.com/office/drawing/2014/main" id="{A69C2EE7-2087-A7EA-B62E-6C9D04C7A380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6;p28">
              <a:extLst>
                <a:ext uri="{FF2B5EF4-FFF2-40B4-BE49-F238E27FC236}">
                  <a16:creationId xmlns:a16="http://schemas.microsoft.com/office/drawing/2014/main" id="{FDA50FFC-5395-412B-0FAA-04A46AB0FA70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7;p28">
              <a:extLst>
                <a:ext uri="{FF2B5EF4-FFF2-40B4-BE49-F238E27FC236}">
                  <a16:creationId xmlns:a16="http://schemas.microsoft.com/office/drawing/2014/main" id="{053D331C-4101-F9B1-0FF4-3A6A3107E012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8;p28">
              <a:extLst>
                <a:ext uri="{FF2B5EF4-FFF2-40B4-BE49-F238E27FC236}">
                  <a16:creationId xmlns:a16="http://schemas.microsoft.com/office/drawing/2014/main" id="{F51585A8-6170-4254-9FFD-BFB9C7F97458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9;p28">
              <a:extLst>
                <a:ext uri="{FF2B5EF4-FFF2-40B4-BE49-F238E27FC236}">
                  <a16:creationId xmlns:a16="http://schemas.microsoft.com/office/drawing/2014/main" id="{72902CF0-4C64-AB63-164A-B153A1CB3C7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0;p28">
              <a:extLst>
                <a:ext uri="{FF2B5EF4-FFF2-40B4-BE49-F238E27FC236}">
                  <a16:creationId xmlns:a16="http://schemas.microsoft.com/office/drawing/2014/main" id="{A91944C1-A75B-4864-6109-87945CFE01A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1;p28">
              <a:extLst>
                <a:ext uri="{FF2B5EF4-FFF2-40B4-BE49-F238E27FC236}">
                  <a16:creationId xmlns:a16="http://schemas.microsoft.com/office/drawing/2014/main" id="{DE85E0E8-55E1-FC57-6992-A5A9ACF63813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2;p28">
              <a:extLst>
                <a:ext uri="{FF2B5EF4-FFF2-40B4-BE49-F238E27FC236}">
                  <a16:creationId xmlns:a16="http://schemas.microsoft.com/office/drawing/2014/main" id="{89A26CC3-3CEF-DB93-B8F6-4AAB6B5A66FD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3;p28">
              <a:extLst>
                <a:ext uri="{FF2B5EF4-FFF2-40B4-BE49-F238E27FC236}">
                  <a16:creationId xmlns:a16="http://schemas.microsoft.com/office/drawing/2014/main" id="{A4163182-A63F-8FB5-E753-AEB8A6655877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4;p28">
              <a:extLst>
                <a:ext uri="{FF2B5EF4-FFF2-40B4-BE49-F238E27FC236}">
                  <a16:creationId xmlns:a16="http://schemas.microsoft.com/office/drawing/2014/main" id="{A1338B31-EFEC-CD46-8735-176283B59182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5;p28">
              <a:extLst>
                <a:ext uri="{FF2B5EF4-FFF2-40B4-BE49-F238E27FC236}">
                  <a16:creationId xmlns:a16="http://schemas.microsoft.com/office/drawing/2014/main" id="{3BE2B238-83EA-0404-0D2D-6861E3B7A77C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6;p28">
              <a:extLst>
                <a:ext uri="{FF2B5EF4-FFF2-40B4-BE49-F238E27FC236}">
                  <a16:creationId xmlns:a16="http://schemas.microsoft.com/office/drawing/2014/main" id="{FABC049E-39EB-6E30-7B88-41E9747201E4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7;p28">
              <a:extLst>
                <a:ext uri="{FF2B5EF4-FFF2-40B4-BE49-F238E27FC236}">
                  <a16:creationId xmlns:a16="http://schemas.microsoft.com/office/drawing/2014/main" id="{E00D5FCD-EC4E-5BDE-57DA-7482D44AE3D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8;p28">
              <a:extLst>
                <a:ext uri="{FF2B5EF4-FFF2-40B4-BE49-F238E27FC236}">
                  <a16:creationId xmlns:a16="http://schemas.microsoft.com/office/drawing/2014/main" id="{32FA705B-8AFD-7BFF-0B20-CF1D02C66BBF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9;p28">
              <a:extLst>
                <a:ext uri="{FF2B5EF4-FFF2-40B4-BE49-F238E27FC236}">
                  <a16:creationId xmlns:a16="http://schemas.microsoft.com/office/drawing/2014/main" id="{DEDE3A88-1454-2530-1D6E-351C7F998B13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0;p28">
              <a:extLst>
                <a:ext uri="{FF2B5EF4-FFF2-40B4-BE49-F238E27FC236}">
                  <a16:creationId xmlns:a16="http://schemas.microsoft.com/office/drawing/2014/main" id="{38E3AC40-BA42-AEDA-A634-44C47A933B8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Imagem 22" descr="Uma imagem com Gráficos, design gráfico, texto, captura de ecrã&#10;&#10;Descrição gerada automaticamente">
            <a:extLst>
              <a:ext uri="{FF2B5EF4-FFF2-40B4-BE49-F238E27FC236}">
                <a16:creationId xmlns:a16="http://schemas.microsoft.com/office/drawing/2014/main" id="{0E5D1EDA-4407-D01A-ECC3-6DD5122E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73" y="-1215642"/>
            <a:ext cx="6155391" cy="4614915"/>
          </a:xfrm>
          <a:prstGeom prst="rect">
            <a:avLst/>
          </a:prstGeom>
        </p:spPr>
      </p:pic>
      <p:grpSp>
        <p:nvGrpSpPr>
          <p:cNvPr id="24" name="Google Shape;582;p28">
            <a:extLst>
              <a:ext uri="{FF2B5EF4-FFF2-40B4-BE49-F238E27FC236}">
                <a16:creationId xmlns:a16="http://schemas.microsoft.com/office/drawing/2014/main" id="{56ECB3E4-1190-9760-F81B-A4CAC2AA86EC}"/>
              </a:ext>
            </a:extLst>
          </p:cNvPr>
          <p:cNvGrpSpPr/>
          <p:nvPr/>
        </p:nvGrpSpPr>
        <p:grpSpPr>
          <a:xfrm rot="5400000">
            <a:off x="1179273" y="1945546"/>
            <a:ext cx="286025" cy="1306200"/>
            <a:chOff x="978925" y="1314225"/>
            <a:chExt cx="286025" cy="1306200"/>
          </a:xfrm>
          <a:solidFill>
            <a:schemeClr val="accent1"/>
          </a:solidFill>
        </p:grpSpPr>
        <p:sp>
          <p:nvSpPr>
            <p:cNvPr id="25" name="Google Shape;583;p28">
              <a:extLst>
                <a:ext uri="{FF2B5EF4-FFF2-40B4-BE49-F238E27FC236}">
                  <a16:creationId xmlns:a16="http://schemas.microsoft.com/office/drawing/2014/main" id="{834B4031-E0CF-DCE4-F41E-E48A4B9B51A0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28">
              <a:extLst>
                <a:ext uri="{FF2B5EF4-FFF2-40B4-BE49-F238E27FC236}">
                  <a16:creationId xmlns:a16="http://schemas.microsoft.com/office/drawing/2014/main" id="{93F04C8F-30A0-9D38-8973-27738638BBE5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28">
              <a:extLst>
                <a:ext uri="{FF2B5EF4-FFF2-40B4-BE49-F238E27FC236}">
                  <a16:creationId xmlns:a16="http://schemas.microsoft.com/office/drawing/2014/main" id="{F6CB18D0-BBCA-D8EE-34D0-BF4BD90A086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28">
              <a:extLst>
                <a:ext uri="{FF2B5EF4-FFF2-40B4-BE49-F238E27FC236}">
                  <a16:creationId xmlns:a16="http://schemas.microsoft.com/office/drawing/2014/main" id="{F6A8F514-869B-8306-68BA-8C8BE588171F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28">
              <a:extLst>
                <a:ext uri="{FF2B5EF4-FFF2-40B4-BE49-F238E27FC236}">
                  <a16:creationId xmlns:a16="http://schemas.microsoft.com/office/drawing/2014/main" id="{65A6A85D-24E8-894A-9CB2-A7B4A6CB8DB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28">
              <a:extLst>
                <a:ext uri="{FF2B5EF4-FFF2-40B4-BE49-F238E27FC236}">
                  <a16:creationId xmlns:a16="http://schemas.microsoft.com/office/drawing/2014/main" id="{B8232A99-FD2C-15A0-63CF-473B53487C78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28">
              <a:extLst>
                <a:ext uri="{FF2B5EF4-FFF2-40B4-BE49-F238E27FC236}">
                  <a16:creationId xmlns:a16="http://schemas.microsoft.com/office/drawing/2014/main" id="{FB99E026-EC6C-413B-DA29-52CE9560240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28">
              <a:extLst>
                <a:ext uri="{FF2B5EF4-FFF2-40B4-BE49-F238E27FC236}">
                  <a16:creationId xmlns:a16="http://schemas.microsoft.com/office/drawing/2014/main" id="{92296317-2FED-0EC7-640E-A27096DD27EB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28">
              <a:extLst>
                <a:ext uri="{FF2B5EF4-FFF2-40B4-BE49-F238E27FC236}">
                  <a16:creationId xmlns:a16="http://schemas.microsoft.com/office/drawing/2014/main" id="{64AEAD76-56D4-F6F3-C8C0-D7DBD8D5EEAD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28">
              <a:extLst>
                <a:ext uri="{FF2B5EF4-FFF2-40B4-BE49-F238E27FC236}">
                  <a16:creationId xmlns:a16="http://schemas.microsoft.com/office/drawing/2014/main" id="{C0098A07-B54C-BED0-1DC2-4EEF0C146CB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28">
              <a:extLst>
                <a:ext uri="{FF2B5EF4-FFF2-40B4-BE49-F238E27FC236}">
                  <a16:creationId xmlns:a16="http://schemas.microsoft.com/office/drawing/2014/main" id="{C2209ACD-E538-4EA1-EFB6-A4A8D40794B2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28">
              <a:extLst>
                <a:ext uri="{FF2B5EF4-FFF2-40B4-BE49-F238E27FC236}">
                  <a16:creationId xmlns:a16="http://schemas.microsoft.com/office/drawing/2014/main" id="{1C1C9B74-1C93-9822-762E-60AB16AF3CB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28">
              <a:extLst>
                <a:ext uri="{FF2B5EF4-FFF2-40B4-BE49-F238E27FC236}">
                  <a16:creationId xmlns:a16="http://schemas.microsoft.com/office/drawing/2014/main" id="{5FDEC86C-33FD-3D99-5684-3927B8E02B1F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28">
              <a:extLst>
                <a:ext uri="{FF2B5EF4-FFF2-40B4-BE49-F238E27FC236}">
                  <a16:creationId xmlns:a16="http://schemas.microsoft.com/office/drawing/2014/main" id="{0308FC1B-344B-4458-5866-A6F3D2F4BE7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28">
              <a:extLst>
                <a:ext uri="{FF2B5EF4-FFF2-40B4-BE49-F238E27FC236}">
                  <a16:creationId xmlns:a16="http://schemas.microsoft.com/office/drawing/2014/main" id="{0B6D4965-511B-6E85-B11F-B4A111895317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28">
              <a:extLst>
                <a:ext uri="{FF2B5EF4-FFF2-40B4-BE49-F238E27FC236}">
                  <a16:creationId xmlns:a16="http://schemas.microsoft.com/office/drawing/2014/main" id="{C9BCC114-6065-5F1B-698B-B94BEF946545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28">
              <a:extLst>
                <a:ext uri="{FF2B5EF4-FFF2-40B4-BE49-F238E27FC236}">
                  <a16:creationId xmlns:a16="http://schemas.microsoft.com/office/drawing/2014/main" id="{930A1FFB-7439-C9AC-1214-F12C9979B9E8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28">
              <a:extLst>
                <a:ext uri="{FF2B5EF4-FFF2-40B4-BE49-F238E27FC236}">
                  <a16:creationId xmlns:a16="http://schemas.microsoft.com/office/drawing/2014/main" id="{EB14F93B-D15B-578F-6F21-D0F3E82345E2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Back to Home">
            <a:extLst>
              <a:ext uri="{FF2B5EF4-FFF2-40B4-BE49-F238E27FC236}">
                <a16:creationId xmlns:a16="http://schemas.microsoft.com/office/drawing/2014/main" id="{70729870-33E3-0BDB-056D-60828DA4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64" y="4291613"/>
            <a:ext cx="1596804" cy="64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934;p32">
            <a:extLst>
              <a:ext uri="{FF2B5EF4-FFF2-40B4-BE49-F238E27FC236}">
                <a16:creationId xmlns:a16="http://schemas.microsoft.com/office/drawing/2014/main" id="{195E0B91-9375-94BE-59E1-1E44D9D88E9D}"/>
              </a:ext>
            </a:extLst>
          </p:cNvPr>
          <p:cNvGrpSpPr/>
          <p:nvPr/>
        </p:nvGrpSpPr>
        <p:grpSpPr>
          <a:xfrm rot="5400000">
            <a:off x="8583988" y="-122646"/>
            <a:ext cx="286025" cy="1330368"/>
            <a:chOff x="978925" y="1314225"/>
            <a:chExt cx="286025" cy="1306200"/>
          </a:xfrm>
        </p:grpSpPr>
        <p:sp>
          <p:nvSpPr>
            <p:cNvPr id="49" name="Google Shape;935;p32">
              <a:extLst>
                <a:ext uri="{FF2B5EF4-FFF2-40B4-BE49-F238E27FC236}">
                  <a16:creationId xmlns:a16="http://schemas.microsoft.com/office/drawing/2014/main" id="{0F4A1A9F-70F7-6389-6792-97464D0F89C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6;p32">
              <a:extLst>
                <a:ext uri="{FF2B5EF4-FFF2-40B4-BE49-F238E27FC236}">
                  <a16:creationId xmlns:a16="http://schemas.microsoft.com/office/drawing/2014/main" id="{75093096-AF11-AD45-B32B-A766C01D3BA5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7;p32">
              <a:extLst>
                <a:ext uri="{FF2B5EF4-FFF2-40B4-BE49-F238E27FC236}">
                  <a16:creationId xmlns:a16="http://schemas.microsoft.com/office/drawing/2014/main" id="{487774A6-4040-FEF9-14A7-FD1178B85AE0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8;p32">
              <a:extLst>
                <a:ext uri="{FF2B5EF4-FFF2-40B4-BE49-F238E27FC236}">
                  <a16:creationId xmlns:a16="http://schemas.microsoft.com/office/drawing/2014/main" id="{CDBA740C-5688-86C0-82A4-A09C47FEBC2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9;p32">
              <a:extLst>
                <a:ext uri="{FF2B5EF4-FFF2-40B4-BE49-F238E27FC236}">
                  <a16:creationId xmlns:a16="http://schemas.microsoft.com/office/drawing/2014/main" id="{91DBE561-2908-B845-15A2-1BFF681E5587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0;p32">
              <a:extLst>
                <a:ext uri="{FF2B5EF4-FFF2-40B4-BE49-F238E27FC236}">
                  <a16:creationId xmlns:a16="http://schemas.microsoft.com/office/drawing/2014/main" id="{A6F236FD-4A4B-A1DC-A3AC-E3E2EC9F10DD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;p32">
              <a:extLst>
                <a:ext uri="{FF2B5EF4-FFF2-40B4-BE49-F238E27FC236}">
                  <a16:creationId xmlns:a16="http://schemas.microsoft.com/office/drawing/2014/main" id="{7673A40F-61D1-499C-3A57-D7A52BE06B83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2;p32">
              <a:extLst>
                <a:ext uri="{FF2B5EF4-FFF2-40B4-BE49-F238E27FC236}">
                  <a16:creationId xmlns:a16="http://schemas.microsoft.com/office/drawing/2014/main" id="{348FE3D0-625D-532A-90CE-141B04ADC341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3;p32">
              <a:extLst>
                <a:ext uri="{FF2B5EF4-FFF2-40B4-BE49-F238E27FC236}">
                  <a16:creationId xmlns:a16="http://schemas.microsoft.com/office/drawing/2014/main" id="{EB210DD9-34ED-9CCD-6057-1A0DC35438F4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4;p32">
              <a:extLst>
                <a:ext uri="{FF2B5EF4-FFF2-40B4-BE49-F238E27FC236}">
                  <a16:creationId xmlns:a16="http://schemas.microsoft.com/office/drawing/2014/main" id="{D268A387-48E3-97AB-7CB6-6E2C00BDB201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5;p32">
              <a:extLst>
                <a:ext uri="{FF2B5EF4-FFF2-40B4-BE49-F238E27FC236}">
                  <a16:creationId xmlns:a16="http://schemas.microsoft.com/office/drawing/2014/main" id="{7BA7ED41-AD99-50F5-B88A-5F81E6DD799E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6;p32">
              <a:extLst>
                <a:ext uri="{FF2B5EF4-FFF2-40B4-BE49-F238E27FC236}">
                  <a16:creationId xmlns:a16="http://schemas.microsoft.com/office/drawing/2014/main" id="{E62FAC08-09CA-ED92-2A87-0EE6C600F48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7;p32">
              <a:extLst>
                <a:ext uri="{FF2B5EF4-FFF2-40B4-BE49-F238E27FC236}">
                  <a16:creationId xmlns:a16="http://schemas.microsoft.com/office/drawing/2014/main" id="{2251B323-0E29-02EE-9ABD-8585C5252F38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8;p32">
              <a:extLst>
                <a:ext uri="{FF2B5EF4-FFF2-40B4-BE49-F238E27FC236}">
                  <a16:creationId xmlns:a16="http://schemas.microsoft.com/office/drawing/2014/main" id="{AE8371E2-0BB0-70AB-B9E5-20DE1BEC9351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9;p32">
              <a:extLst>
                <a:ext uri="{FF2B5EF4-FFF2-40B4-BE49-F238E27FC236}">
                  <a16:creationId xmlns:a16="http://schemas.microsoft.com/office/drawing/2014/main" id="{5273A8FC-05CA-92C9-813F-E218536E88A6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950;p32">
              <a:extLst>
                <a:ext uri="{FF2B5EF4-FFF2-40B4-BE49-F238E27FC236}">
                  <a16:creationId xmlns:a16="http://schemas.microsoft.com/office/drawing/2014/main" id="{C4E79ADB-C065-C569-F1D0-5783746631CD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951;p32">
              <a:extLst>
                <a:ext uri="{FF2B5EF4-FFF2-40B4-BE49-F238E27FC236}">
                  <a16:creationId xmlns:a16="http://schemas.microsoft.com/office/drawing/2014/main" id="{93C6CF4B-4D3F-3A10-0CC5-EF4898C16C7A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952;p32">
              <a:extLst>
                <a:ext uri="{FF2B5EF4-FFF2-40B4-BE49-F238E27FC236}">
                  <a16:creationId xmlns:a16="http://schemas.microsoft.com/office/drawing/2014/main" id="{FC268CC0-EA0E-A39E-45C7-3243E91D0E1C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346620" y="25619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Gestores Chave</a:t>
            </a:r>
            <a:endParaRPr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8768DCD-4B51-D089-6BBB-DE31EA104F85}"/>
              </a:ext>
            </a:extLst>
          </p:cNvPr>
          <p:cNvSpPr txBox="1"/>
          <p:nvPr/>
        </p:nvSpPr>
        <p:spPr>
          <a:xfrm>
            <a:off x="263302" y="985850"/>
            <a:ext cx="430869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António João Eusébio, uma figura de extrema importância, destacou-se como o arquiteto visionário por trás da criação inicial do que viria a evoluir para a SUMOL+COMPAL..</a:t>
            </a:r>
          </a:p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endParaRPr lang="pt-PT" sz="11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Roboto"/>
            </a:endParaRPr>
          </a:p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Enquanto gestor e líder visionário, António João Eusébio desbravou caminhos estratégicos que moldaram o curso da organização. Sua visão empreendedora e habilidades de gestão foram fundamentais durante o período formativo da empresa, pavimentando o caminho para o seu sucesso contínuo.</a:t>
            </a:r>
          </a:p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endParaRPr lang="pt-PT" sz="11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Roboto"/>
            </a:endParaRPr>
          </a:p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É digno de nota que, sob a liderança de António João Eusébio a mais tarde criada, SUMOL+COMPAL prosperou e alcançou reconhecimento no mercado. Seu legado como um dos responsáveis pela conceção e consolidação dessa entidade empresarial ressoando como um testemunho duradouro de sua influência e impacto no mundo dos negócios.</a:t>
            </a:r>
          </a:p>
        </p:txBody>
      </p:sp>
      <p:pic>
        <p:nvPicPr>
          <p:cNvPr id="41" name="Imagem 40" descr="Uma imagem com mobília, pessoa, preto e branco, vestuário&#10;&#10;Descrição gerada automaticamente">
            <a:extLst>
              <a:ext uri="{FF2B5EF4-FFF2-40B4-BE49-F238E27FC236}">
                <a16:creationId xmlns:a16="http://schemas.microsoft.com/office/drawing/2014/main" id="{745AD2EC-3D12-24AC-21BA-79191B0A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48" y="1436549"/>
            <a:ext cx="3746299" cy="2465097"/>
          </a:xfrm>
          <a:prstGeom prst="rect">
            <a:avLst/>
          </a:prstGeom>
        </p:spPr>
      </p:pic>
      <p:grpSp>
        <p:nvGrpSpPr>
          <p:cNvPr id="2052" name="Google Shape;934;p32">
            <a:extLst>
              <a:ext uri="{FF2B5EF4-FFF2-40B4-BE49-F238E27FC236}">
                <a16:creationId xmlns:a16="http://schemas.microsoft.com/office/drawing/2014/main" id="{D88601FA-DF54-8CE3-A573-6299C495FCF4}"/>
              </a:ext>
            </a:extLst>
          </p:cNvPr>
          <p:cNvGrpSpPr/>
          <p:nvPr/>
        </p:nvGrpSpPr>
        <p:grpSpPr>
          <a:xfrm rot="5400000">
            <a:off x="8428616" y="4222066"/>
            <a:ext cx="286025" cy="1330368"/>
            <a:chOff x="978925" y="1314225"/>
            <a:chExt cx="286025" cy="1306200"/>
          </a:xfrm>
        </p:grpSpPr>
        <p:sp>
          <p:nvSpPr>
            <p:cNvPr id="2053" name="Google Shape;935;p32">
              <a:extLst>
                <a:ext uri="{FF2B5EF4-FFF2-40B4-BE49-F238E27FC236}">
                  <a16:creationId xmlns:a16="http://schemas.microsoft.com/office/drawing/2014/main" id="{9210C5E0-5455-85CE-3DC0-210F5C7BEFAA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936;p32">
              <a:extLst>
                <a:ext uri="{FF2B5EF4-FFF2-40B4-BE49-F238E27FC236}">
                  <a16:creationId xmlns:a16="http://schemas.microsoft.com/office/drawing/2014/main" id="{B89EB475-BE2A-4AC2-1876-FE3360FC372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937;p32">
              <a:extLst>
                <a:ext uri="{FF2B5EF4-FFF2-40B4-BE49-F238E27FC236}">
                  <a16:creationId xmlns:a16="http://schemas.microsoft.com/office/drawing/2014/main" id="{29CBF9B3-2AAA-F028-998E-7B820353D343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938;p32">
              <a:extLst>
                <a:ext uri="{FF2B5EF4-FFF2-40B4-BE49-F238E27FC236}">
                  <a16:creationId xmlns:a16="http://schemas.microsoft.com/office/drawing/2014/main" id="{DE163A91-3AA1-016F-8308-AFC005D6D946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939;p32">
              <a:extLst>
                <a:ext uri="{FF2B5EF4-FFF2-40B4-BE49-F238E27FC236}">
                  <a16:creationId xmlns:a16="http://schemas.microsoft.com/office/drawing/2014/main" id="{0C2F77D5-A1CC-4CB3-F182-48AF91506E29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940;p32">
              <a:extLst>
                <a:ext uri="{FF2B5EF4-FFF2-40B4-BE49-F238E27FC236}">
                  <a16:creationId xmlns:a16="http://schemas.microsoft.com/office/drawing/2014/main" id="{4ABF6D5A-A9F3-CEF2-A52A-A3314459A731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941;p32">
              <a:extLst>
                <a:ext uri="{FF2B5EF4-FFF2-40B4-BE49-F238E27FC236}">
                  <a16:creationId xmlns:a16="http://schemas.microsoft.com/office/drawing/2014/main" id="{DC84860C-7363-F421-CCA7-4DC181FA66A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942;p32">
              <a:extLst>
                <a:ext uri="{FF2B5EF4-FFF2-40B4-BE49-F238E27FC236}">
                  <a16:creationId xmlns:a16="http://schemas.microsoft.com/office/drawing/2014/main" id="{416DF6BF-FED3-3436-4ADD-0F8CAF7154D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943;p32">
              <a:extLst>
                <a:ext uri="{FF2B5EF4-FFF2-40B4-BE49-F238E27FC236}">
                  <a16:creationId xmlns:a16="http://schemas.microsoft.com/office/drawing/2014/main" id="{949B76ED-07B6-F47E-C948-E19C6D31FA3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944;p32">
              <a:extLst>
                <a:ext uri="{FF2B5EF4-FFF2-40B4-BE49-F238E27FC236}">
                  <a16:creationId xmlns:a16="http://schemas.microsoft.com/office/drawing/2014/main" id="{D3E5FB9F-BB0B-0983-D51F-D63AD6A9AA2C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945;p32">
              <a:extLst>
                <a:ext uri="{FF2B5EF4-FFF2-40B4-BE49-F238E27FC236}">
                  <a16:creationId xmlns:a16="http://schemas.microsoft.com/office/drawing/2014/main" id="{25C967A6-AB83-4382-AD6B-C40A69F913F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946;p32">
              <a:extLst>
                <a:ext uri="{FF2B5EF4-FFF2-40B4-BE49-F238E27FC236}">
                  <a16:creationId xmlns:a16="http://schemas.microsoft.com/office/drawing/2014/main" id="{6EAB6ED3-BBD5-3A7B-0A2D-06C790648CF2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947;p32">
              <a:extLst>
                <a:ext uri="{FF2B5EF4-FFF2-40B4-BE49-F238E27FC236}">
                  <a16:creationId xmlns:a16="http://schemas.microsoft.com/office/drawing/2014/main" id="{0FA1C98C-79DF-B478-D163-60DF297F455F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948;p32">
              <a:extLst>
                <a:ext uri="{FF2B5EF4-FFF2-40B4-BE49-F238E27FC236}">
                  <a16:creationId xmlns:a16="http://schemas.microsoft.com/office/drawing/2014/main" id="{61B63857-1EFF-ACE3-FD1B-77C63371EB9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949;p32">
              <a:extLst>
                <a:ext uri="{FF2B5EF4-FFF2-40B4-BE49-F238E27FC236}">
                  <a16:creationId xmlns:a16="http://schemas.microsoft.com/office/drawing/2014/main" id="{AF463AA1-1BE3-0296-308F-C4B39E5EFFCD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950;p32">
              <a:extLst>
                <a:ext uri="{FF2B5EF4-FFF2-40B4-BE49-F238E27FC236}">
                  <a16:creationId xmlns:a16="http://schemas.microsoft.com/office/drawing/2014/main" id="{C0BBAC81-D7BC-6E64-7987-13A4AB20BD1F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951;p32">
              <a:extLst>
                <a:ext uri="{FF2B5EF4-FFF2-40B4-BE49-F238E27FC236}">
                  <a16:creationId xmlns:a16="http://schemas.microsoft.com/office/drawing/2014/main" id="{3D16ED2B-56F9-6C07-B0F0-CDF31D38F606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952;p32">
              <a:extLst>
                <a:ext uri="{FF2B5EF4-FFF2-40B4-BE49-F238E27FC236}">
                  <a16:creationId xmlns:a16="http://schemas.microsoft.com/office/drawing/2014/main" id="{27D26B5F-24B2-88F5-F065-45BEC75F35CD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542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357443" y="2327175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Liderança no Mercado Nacional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2512730" y="23545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rémio "Zenith International</a:t>
            </a:r>
            <a:endParaRPr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6"/>
          </p:nvPr>
        </p:nvSpPr>
        <p:spPr>
          <a:xfrm>
            <a:off x="4797268" y="2327175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Compromisso com a Sustentabilidade</a:t>
            </a:r>
            <a:endParaRPr dirty="0"/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2"/>
          </p:nvPr>
        </p:nvSpPr>
        <p:spPr>
          <a:xfrm>
            <a:off x="-209844" y="2628576"/>
            <a:ext cx="2675686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dirty="0"/>
              <a:t>         A empresa alcançou e manteve a sua posição como o maior grupo económico de bebidas não alcoólicas em Portugal.</a:t>
            </a:r>
          </a:p>
        </p:txBody>
      </p:sp>
      <p:sp>
        <p:nvSpPr>
          <p:cNvPr id="1005" name="Google Shape;1005;p34"/>
          <p:cNvSpPr txBox="1">
            <a:spLocks noGrp="1"/>
          </p:cNvSpPr>
          <p:nvPr>
            <p:ph type="subTitle" idx="3"/>
          </p:nvPr>
        </p:nvSpPr>
        <p:spPr>
          <a:xfrm>
            <a:off x="2336592" y="2710282"/>
            <a:ext cx="2117758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dirty="0"/>
              <a:t>       Lançamento da Gama "Compal Essencial" (2006)</a:t>
            </a:r>
          </a:p>
        </p:txBody>
      </p:sp>
      <p:sp>
        <p:nvSpPr>
          <p:cNvPr id="1006" name="Google Shape;1006;p34"/>
          <p:cNvSpPr txBox="1">
            <a:spLocks noGrp="1"/>
          </p:cNvSpPr>
          <p:nvPr>
            <p:ph type="subTitle" idx="4"/>
          </p:nvPr>
        </p:nvSpPr>
        <p:spPr>
          <a:xfrm>
            <a:off x="4797267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focus on providing a high level of customer service so that the experience is positive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985742" y="531939"/>
            <a:ext cx="5935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Feitos Alcançados</a:t>
            </a:r>
          </a:p>
        </p:txBody>
      </p:sp>
      <p:grpSp>
        <p:nvGrpSpPr>
          <p:cNvPr id="5" name="Google Shape;7968;p62">
            <a:extLst>
              <a:ext uri="{FF2B5EF4-FFF2-40B4-BE49-F238E27FC236}">
                <a16:creationId xmlns:a16="http://schemas.microsoft.com/office/drawing/2014/main" id="{CC27F24B-48AE-865E-9D1B-F0C56EAEF947}"/>
              </a:ext>
            </a:extLst>
          </p:cNvPr>
          <p:cNvGrpSpPr/>
          <p:nvPr/>
        </p:nvGrpSpPr>
        <p:grpSpPr>
          <a:xfrm>
            <a:off x="1153855" y="1747007"/>
            <a:ext cx="347078" cy="364016"/>
            <a:chOff x="863499" y="1970906"/>
            <a:chExt cx="347078" cy="364016"/>
          </a:xfrm>
        </p:grpSpPr>
        <p:sp>
          <p:nvSpPr>
            <p:cNvPr id="6" name="Google Shape;7969;p62">
              <a:extLst>
                <a:ext uri="{FF2B5EF4-FFF2-40B4-BE49-F238E27FC236}">
                  <a16:creationId xmlns:a16="http://schemas.microsoft.com/office/drawing/2014/main" id="{D4487D9F-C2FF-6987-F9FC-6A47D14C22CD}"/>
                </a:ext>
              </a:extLst>
            </p:cNvPr>
            <p:cNvSpPr/>
            <p:nvPr/>
          </p:nvSpPr>
          <p:spPr>
            <a:xfrm>
              <a:off x="984872" y="1970906"/>
              <a:ext cx="225705" cy="173447"/>
            </a:xfrm>
            <a:custGeom>
              <a:avLst/>
              <a:gdLst/>
              <a:ahLst/>
              <a:cxnLst/>
              <a:rect l="l" t="t" r="r" b="b"/>
              <a:pathLst>
                <a:path w="8595" h="6605" extrusionOk="0">
                  <a:moveTo>
                    <a:pt x="4796" y="1"/>
                  </a:moveTo>
                  <a:cubicBezTo>
                    <a:pt x="4748" y="1"/>
                    <a:pt x="4709" y="20"/>
                    <a:pt x="4681" y="58"/>
                  </a:cubicBezTo>
                  <a:lnTo>
                    <a:pt x="1" y="6604"/>
                  </a:lnTo>
                  <a:lnTo>
                    <a:pt x="3972" y="6604"/>
                  </a:lnTo>
                  <a:lnTo>
                    <a:pt x="8528" y="230"/>
                  </a:lnTo>
                  <a:cubicBezTo>
                    <a:pt x="8595" y="135"/>
                    <a:pt x="8518" y="1"/>
                    <a:pt x="8404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70;p62">
              <a:extLst>
                <a:ext uri="{FF2B5EF4-FFF2-40B4-BE49-F238E27FC236}">
                  <a16:creationId xmlns:a16="http://schemas.microsoft.com/office/drawing/2014/main" id="{E53D27FA-81B8-B2BA-C362-F0C8CC0AE92F}"/>
                </a:ext>
              </a:extLst>
            </p:cNvPr>
            <p:cNvSpPr/>
            <p:nvPr/>
          </p:nvSpPr>
          <p:spPr>
            <a:xfrm>
              <a:off x="1020822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4728" y="1"/>
                  </a:moveTo>
                  <a:lnTo>
                    <a:pt x="0" y="6604"/>
                  </a:lnTo>
                  <a:lnTo>
                    <a:pt x="1369" y="6604"/>
                  </a:lnTo>
                  <a:lnTo>
                    <a:pt x="6087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71;p62">
              <a:extLst>
                <a:ext uri="{FF2B5EF4-FFF2-40B4-BE49-F238E27FC236}">
                  <a16:creationId xmlns:a16="http://schemas.microsoft.com/office/drawing/2014/main" id="{E77E9152-7E02-395A-C31E-23CD034DF984}"/>
                </a:ext>
              </a:extLst>
            </p:cNvPr>
            <p:cNvSpPr/>
            <p:nvPr/>
          </p:nvSpPr>
          <p:spPr>
            <a:xfrm>
              <a:off x="1056746" y="1970906"/>
              <a:ext cx="153831" cy="173447"/>
            </a:xfrm>
            <a:custGeom>
              <a:avLst/>
              <a:gdLst/>
              <a:ahLst/>
              <a:cxnLst/>
              <a:rect l="l" t="t" r="r" b="b"/>
              <a:pathLst>
                <a:path w="5858" h="6605" extrusionOk="0">
                  <a:moveTo>
                    <a:pt x="4719" y="1"/>
                  </a:moveTo>
                  <a:lnTo>
                    <a:pt x="1" y="6604"/>
                  </a:lnTo>
                  <a:lnTo>
                    <a:pt x="1235" y="6604"/>
                  </a:lnTo>
                  <a:lnTo>
                    <a:pt x="5791" y="230"/>
                  </a:lnTo>
                  <a:cubicBezTo>
                    <a:pt x="5858" y="135"/>
                    <a:pt x="5791" y="1"/>
                    <a:pt x="5676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72;p62">
              <a:extLst>
                <a:ext uri="{FF2B5EF4-FFF2-40B4-BE49-F238E27FC236}">
                  <a16:creationId xmlns:a16="http://schemas.microsoft.com/office/drawing/2014/main" id="{DDBFC0CD-2FDA-3116-593F-8282177FA7A3}"/>
                </a:ext>
              </a:extLst>
            </p:cNvPr>
            <p:cNvSpPr/>
            <p:nvPr/>
          </p:nvSpPr>
          <p:spPr>
            <a:xfrm>
              <a:off x="863499" y="1970906"/>
              <a:ext cx="225967" cy="173447"/>
            </a:xfrm>
            <a:custGeom>
              <a:avLst/>
              <a:gdLst/>
              <a:ahLst/>
              <a:cxnLst/>
              <a:rect l="l" t="t" r="r" b="b"/>
              <a:pathLst>
                <a:path w="8605" h="660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604"/>
                  </a:lnTo>
                  <a:lnTo>
                    <a:pt x="8604" y="6604"/>
                  </a:lnTo>
                  <a:lnTo>
                    <a:pt x="3924" y="58"/>
                  </a:lnTo>
                  <a:cubicBezTo>
                    <a:pt x="3895" y="20"/>
                    <a:pt x="3848" y="1"/>
                    <a:pt x="3800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73;p62">
              <a:extLst>
                <a:ext uri="{FF2B5EF4-FFF2-40B4-BE49-F238E27FC236}">
                  <a16:creationId xmlns:a16="http://schemas.microsoft.com/office/drawing/2014/main" id="{84BF2F58-0D6A-7799-498B-B5EE6756AEEA}"/>
                </a:ext>
              </a:extLst>
            </p:cNvPr>
            <p:cNvSpPr/>
            <p:nvPr/>
          </p:nvSpPr>
          <p:spPr>
            <a:xfrm>
              <a:off x="895405" y="1970906"/>
              <a:ext cx="159871" cy="173447"/>
            </a:xfrm>
            <a:custGeom>
              <a:avLst/>
              <a:gdLst/>
              <a:ahLst/>
              <a:cxnLst/>
              <a:rect l="l" t="t" r="r" b="b"/>
              <a:pathLst>
                <a:path w="6088" h="6605" extrusionOk="0">
                  <a:moveTo>
                    <a:pt x="1" y="1"/>
                  </a:moveTo>
                  <a:lnTo>
                    <a:pt x="4719" y="6604"/>
                  </a:lnTo>
                  <a:lnTo>
                    <a:pt x="6088" y="6604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4;p62">
              <a:extLst>
                <a:ext uri="{FF2B5EF4-FFF2-40B4-BE49-F238E27FC236}">
                  <a16:creationId xmlns:a16="http://schemas.microsoft.com/office/drawing/2014/main" id="{A5988AA2-1D4F-4134-1954-E9090711B22E}"/>
                </a:ext>
              </a:extLst>
            </p:cNvPr>
            <p:cNvSpPr/>
            <p:nvPr/>
          </p:nvSpPr>
          <p:spPr>
            <a:xfrm>
              <a:off x="863499" y="1970906"/>
              <a:ext cx="155827" cy="173185"/>
            </a:xfrm>
            <a:custGeom>
              <a:avLst/>
              <a:gdLst/>
              <a:ahLst/>
              <a:cxnLst/>
              <a:rect l="l" t="t" r="r" b="b"/>
              <a:pathLst>
                <a:path w="5934" h="6595" extrusionOk="0">
                  <a:moveTo>
                    <a:pt x="192" y="1"/>
                  </a:moveTo>
                  <a:cubicBezTo>
                    <a:pt x="77" y="1"/>
                    <a:pt x="0" y="135"/>
                    <a:pt x="77" y="230"/>
                  </a:cubicBezTo>
                  <a:lnTo>
                    <a:pt x="4632" y="6595"/>
                  </a:lnTo>
                  <a:lnTo>
                    <a:pt x="5934" y="6595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75;p62">
              <a:extLst>
                <a:ext uri="{FF2B5EF4-FFF2-40B4-BE49-F238E27FC236}">
                  <a16:creationId xmlns:a16="http://schemas.microsoft.com/office/drawing/2014/main" id="{4C362A18-C423-FAA9-1659-6E88AA218FEE}"/>
                </a:ext>
              </a:extLst>
            </p:cNvPr>
            <p:cNvSpPr/>
            <p:nvPr/>
          </p:nvSpPr>
          <p:spPr>
            <a:xfrm>
              <a:off x="1073080" y="2094302"/>
              <a:ext cx="35714" cy="49789"/>
            </a:xfrm>
            <a:custGeom>
              <a:avLst/>
              <a:gdLst/>
              <a:ahLst/>
              <a:cxnLst/>
              <a:rect l="l" t="t" r="r" b="b"/>
              <a:pathLst>
                <a:path w="1360" h="1896" extrusionOk="0">
                  <a:moveTo>
                    <a:pt x="738" y="1"/>
                  </a:moveTo>
                  <a:lnTo>
                    <a:pt x="1" y="1034"/>
                  </a:lnTo>
                  <a:lnTo>
                    <a:pt x="613" y="1896"/>
                  </a:lnTo>
                  <a:lnTo>
                    <a:pt x="1130" y="1187"/>
                  </a:lnTo>
                  <a:lnTo>
                    <a:pt x="1360" y="86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76;p62">
              <a:extLst>
                <a:ext uri="{FF2B5EF4-FFF2-40B4-BE49-F238E27FC236}">
                  <a16:creationId xmlns:a16="http://schemas.microsoft.com/office/drawing/2014/main" id="{27AEFA3A-2D7F-EA67-4868-832BAE178E3B}"/>
                </a:ext>
              </a:extLst>
            </p:cNvPr>
            <p:cNvSpPr/>
            <p:nvPr/>
          </p:nvSpPr>
          <p:spPr>
            <a:xfrm>
              <a:off x="1054987" y="2069171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47" y="1"/>
                  </a:moveTo>
                  <a:lnTo>
                    <a:pt x="1" y="1034"/>
                  </a:lnTo>
                  <a:lnTo>
                    <a:pt x="690" y="1991"/>
                  </a:lnTo>
                  <a:lnTo>
                    <a:pt x="1427" y="95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77;p62">
              <a:extLst>
                <a:ext uri="{FF2B5EF4-FFF2-40B4-BE49-F238E27FC236}">
                  <a16:creationId xmlns:a16="http://schemas.microsoft.com/office/drawing/2014/main" id="{13111CD0-992D-3485-E746-E4829529CA4E}"/>
                </a:ext>
              </a:extLst>
            </p:cNvPr>
            <p:cNvSpPr/>
            <p:nvPr/>
          </p:nvSpPr>
          <p:spPr>
            <a:xfrm>
              <a:off x="1037156" y="2044040"/>
              <a:ext cx="37473" cy="52310"/>
            </a:xfrm>
            <a:custGeom>
              <a:avLst/>
              <a:gdLst/>
              <a:ahLst/>
              <a:cxnLst/>
              <a:rect l="l" t="t" r="r" b="b"/>
              <a:pathLst>
                <a:path w="1427" h="1992" extrusionOk="0">
                  <a:moveTo>
                    <a:pt x="737" y="1"/>
                  </a:moveTo>
                  <a:lnTo>
                    <a:pt x="0" y="1034"/>
                  </a:lnTo>
                  <a:lnTo>
                    <a:pt x="680" y="1991"/>
                  </a:lnTo>
                  <a:lnTo>
                    <a:pt x="1426" y="95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78;p62">
              <a:extLst>
                <a:ext uri="{FF2B5EF4-FFF2-40B4-BE49-F238E27FC236}">
                  <a16:creationId xmlns:a16="http://schemas.microsoft.com/office/drawing/2014/main" id="{356FA797-F1DB-A3EB-67C0-B62C452D4EFE}"/>
                </a:ext>
              </a:extLst>
            </p:cNvPr>
            <p:cNvSpPr/>
            <p:nvPr/>
          </p:nvSpPr>
          <p:spPr>
            <a:xfrm>
              <a:off x="924317" y="2114890"/>
              <a:ext cx="225442" cy="220033"/>
            </a:xfrm>
            <a:custGeom>
              <a:avLst/>
              <a:gdLst/>
              <a:ahLst/>
              <a:cxnLst/>
              <a:rect l="l" t="t" r="r" b="b"/>
              <a:pathLst>
                <a:path w="8585" h="8379" extrusionOk="0">
                  <a:moveTo>
                    <a:pt x="4293" y="0"/>
                  </a:moveTo>
                  <a:cubicBezTo>
                    <a:pt x="4122" y="0"/>
                    <a:pt x="3952" y="65"/>
                    <a:pt x="3819" y="193"/>
                  </a:cubicBezTo>
                  <a:cubicBezTo>
                    <a:pt x="3689" y="323"/>
                    <a:pt x="3514" y="391"/>
                    <a:pt x="3340" y="391"/>
                  </a:cubicBezTo>
                  <a:cubicBezTo>
                    <a:pt x="3259" y="391"/>
                    <a:pt x="3177" y="376"/>
                    <a:pt x="3101" y="346"/>
                  </a:cubicBezTo>
                  <a:cubicBezTo>
                    <a:pt x="3020" y="315"/>
                    <a:pt x="2937" y="301"/>
                    <a:pt x="2855" y="301"/>
                  </a:cubicBezTo>
                  <a:cubicBezTo>
                    <a:pt x="2581" y="301"/>
                    <a:pt x="2324" y="465"/>
                    <a:pt x="2221" y="738"/>
                  </a:cubicBezTo>
                  <a:cubicBezTo>
                    <a:pt x="2125" y="987"/>
                    <a:pt x="1886" y="1159"/>
                    <a:pt x="1627" y="1169"/>
                  </a:cubicBezTo>
                  <a:cubicBezTo>
                    <a:pt x="1245" y="1188"/>
                    <a:pt x="957" y="1514"/>
                    <a:pt x="986" y="1887"/>
                  </a:cubicBezTo>
                  <a:cubicBezTo>
                    <a:pt x="996" y="2155"/>
                    <a:pt x="852" y="2404"/>
                    <a:pt x="613" y="2528"/>
                  </a:cubicBezTo>
                  <a:cubicBezTo>
                    <a:pt x="278" y="2700"/>
                    <a:pt x="144" y="3102"/>
                    <a:pt x="316" y="3437"/>
                  </a:cubicBezTo>
                  <a:cubicBezTo>
                    <a:pt x="441" y="3676"/>
                    <a:pt x="402" y="3963"/>
                    <a:pt x="240" y="4174"/>
                  </a:cubicBezTo>
                  <a:cubicBezTo>
                    <a:pt x="0" y="4461"/>
                    <a:pt x="48" y="4892"/>
                    <a:pt x="345" y="5131"/>
                  </a:cubicBezTo>
                  <a:cubicBezTo>
                    <a:pt x="546" y="5294"/>
                    <a:pt x="632" y="5571"/>
                    <a:pt x="565" y="5830"/>
                  </a:cubicBezTo>
                  <a:cubicBezTo>
                    <a:pt x="469" y="6193"/>
                    <a:pt x="689" y="6557"/>
                    <a:pt x="1044" y="6662"/>
                  </a:cubicBezTo>
                  <a:cubicBezTo>
                    <a:pt x="1302" y="6729"/>
                    <a:pt x="1493" y="6940"/>
                    <a:pt x="1541" y="7208"/>
                  </a:cubicBezTo>
                  <a:cubicBezTo>
                    <a:pt x="1593" y="7545"/>
                    <a:pt x="1879" y="7781"/>
                    <a:pt x="2209" y="7781"/>
                  </a:cubicBezTo>
                  <a:cubicBezTo>
                    <a:pt x="2245" y="7781"/>
                    <a:pt x="2280" y="7778"/>
                    <a:pt x="2316" y="7772"/>
                  </a:cubicBezTo>
                  <a:cubicBezTo>
                    <a:pt x="2349" y="7768"/>
                    <a:pt x="2382" y="7765"/>
                    <a:pt x="2415" y="7765"/>
                  </a:cubicBezTo>
                  <a:cubicBezTo>
                    <a:pt x="2641" y="7765"/>
                    <a:pt x="2861" y="7877"/>
                    <a:pt x="2986" y="8069"/>
                  </a:cubicBezTo>
                  <a:cubicBezTo>
                    <a:pt x="3120" y="8270"/>
                    <a:pt x="3336" y="8378"/>
                    <a:pt x="3556" y="8378"/>
                  </a:cubicBezTo>
                  <a:cubicBezTo>
                    <a:pt x="3682" y="8378"/>
                    <a:pt x="3809" y="8343"/>
                    <a:pt x="3924" y="8270"/>
                  </a:cubicBezTo>
                  <a:cubicBezTo>
                    <a:pt x="4039" y="8198"/>
                    <a:pt x="4168" y="8162"/>
                    <a:pt x="4296" y="8162"/>
                  </a:cubicBezTo>
                  <a:cubicBezTo>
                    <a:pt x="4424" y="8162"/>
                    <a:pt x="4551" y="8198"/>
                    <a:pt x="4661" y="8270"/>
                  </a:cubicBezTo>
                  <a:cubicBezTo>
                    <a:pt x="4776" y="8343"/>
                    <a:pt x="4904" y="8378"/>
                    <a:pt x="5031" y="8378"/>
                  </a:cubicBezTo>
                  <a:cubicBezTo>
                    <a:pt x="5254" y="8378"/>
                    <a:pt x="5471" y="8270"/>
                    <a:pt x="5599" y="8069"/>
                  </a:cubicBezTo>
                  <a:cubicBezTo>
                    <a:pt x="5733" y="7877"/>
                    <a:pt x="5946" y="7765"/>
                    <a:pt x="6177" y="7765"/>
                  </a:cubicBezTo>
                  <a:cubicBezTo>
                    <a:pt x="6210" y="7765"/>
                    <a:pt x="6244" y="7768"/>
                    <a:pt x="6278" y="7772"/>
                  </a:cubicBezTo>
                  <a:cubicBezTo>
                    <a:pt x="6314" y="7778"/>
                    <a:pt x="6349" y="7781"/>
                    <a:pt x="6383" y="7781"/>
                  </a:cubicBezTo>
                  <a:cubicBezTo>
                    <a:pt x="6706" y="7781"/>
                    <a:pt x="6993" y="7545"/>
                    <a:pt x="7054" y="7208"/>
                  </a:cubicBezTo>
                  <a:cubicBezTo>
                    <a:pt x="7102" y="6949"/>
                    <a:pt x="7293" y="6739"/>
                    <a:pt x="7542" y="6672"/>
                  </a:cubicBezTo>
                  <a:cubicBezTo>
                    <a:pt x="7905" y="6576"/>
                    <a:pt x="8116" y="6203"/>
                    <a:pt x="8020" y="5839"/>
                  </a:cubicBezTo>
                  <a:cubicBezTo>
                    <a:pt x="7953" y="5581"/>
                    <a:pt x="8039" y="5313"/>
                    <a:pt x="8250" y="5141"/>
                  </a:cubicBezTo>
                  <a:cubicBezTo>
                    <a:pt x="8547" y="4901"/>
                    <a:pt x="8585" y="4471"/>
                    <a:pt x="8355" y="4184"/>
                  </a:cubicBezTo>
                  <a:cubicBezTo>
                    <a:pt x="8183" y="3973"/>
                    <a:pt x="8154" y="3686"/>
                    <a:pt x="8279" y="3447"/>
                  </a:cubicBezTo>
                  <a:cubicBezTo>
                    <a:pt x="8441" y="3112"/>
                    <a:pt x="8307" y="2710"/>
                    <a:pt x="7982" y="2538"/>
                  </a:cubicBezTo>
                  <a:cubicBezTo>
                    <a:pt x="7743" y="2413"/>
                    <a:pt x="7599" y="2164"/>
                    <a:pt x="7609" y="1896"/>
                  </a:cubicBezTo>
                  <a:cubicBezTo>
                    <a:pt x="7628" y="1523"/>
                    <a:pt x="7341" y="1198"/>
                    <a:pt x="6968" y="1179"/>
                  </a:cubicBezTo>
                  <a:cubicBezTo>
                    <a:pt x="6700" y="1169"/>
                    <a:pt x="6470" y="997"/>
                    <a:pt x="6374" y="748"/>
                  </a:cubicBezTo>
                  <a:cubicBezTo>
                    <a:pt x="6264" y="475"/>
                    <a:pt x="6005" y="310"/>
                    <a:pt x="5735" y="310"/>
                  </a:cubicBezTo>
                  <a:cubicBezTo>
                    <a:pt x="5654" y="310"/>
                    <a:pt x="5573" y="325"/>
                    <a:pt x="5494" y="356"/>
                  </a:cubicBezTo>
                  <a:cubicBezTo>
                    <a:pt x="5414" y="386"/>
                    <a:pt x="5332" y="401"/>
                    <a:pt x="5251" y="401"/>
                  </a:cubicBezTo>
                  <a:cubicBezTo>
                    <a:pt x="5077" y="401"/>
                    <a:pt x="4906" y="333"/>
                    <a:pt x="4776" y="202"/>
                  </a:cubicBezTo>
                  <a:cubicBezTo>
                    <a:pt x="4641" y="67"/>
                    <a:pt x="4467" y="0"/>
                    <a:pt x="4293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79;p62">
              <a:extLst>
                <a:ext uri="{FF2B5EF4-FFF2-40B4-BE49-F238E27FC236}">
                  <a16:creationId xmlns:a16="http://schemas.microsoft.com/office/drawing/2014/main" id="{26EDB0F3-955C-1A42-B08B-B752C36A2C1A}"/>
                </a:ext>
              </a:extLst>
            </p:cNvPr>
            <p:cNvSpPr/>
            <p:nvPr/>
          </p:nvSpPr>
          <p:spPr>
            <a:xfrm>
              <a:off x="1020822" y="2115100"/>
              <a:ext cx="128937" cy="219822"/>
            </a:xfrm>
            <a:custGeom>
              <a:avLst/>
              <a:gdLst/>
              <a:ahLst/>
              <a:cxnLst/>
              <a:rect l="l" t="t" r="r" b="b"/>
              <a:pathLst>
                <a:path w="4910" h="8371" extrusionOk="0">
                  <a:moveTo>
                    <a:pt x="622" y="1"/>
                  </a:moveTo>
                  <a:cubicBezTo>
                    <a:pt x="450" y="1"/>
                    <a:pt x="278" y="65"/>
                    <a:pt x="144" y="194"/>
                  </a:cubicBezTo>
                  <a:cubicBezTo>
                    <a:pt x="96" y="242"/>
                    <a:pt x="48" y="281"/>
                    <a:pt x="0" y="309"/>
                  </a:cubicBezTo>
                  <a:cubicBezTo>
                    <a:pt x="101" y="365"/>
                    <a:pt x="214" y="395"/>
                    <a:pt x="327" y="395"/>
                  </a:cubicBezTo>
                  <a:cubicBezTo>
                    <a:pt x="408" y="395"/>
                    <a:pt x="489" y="379"/>
                    <a:pt x="565" y="348"/>
                  </a:cubicBezTo>
                  <a:cubicBezTo>
                    <a:pt x="643" y="320"/>
                    <a:pt x="722" y="307"/>
                    <a:pt x="800" y="307"/>
                  </a:cubicBezTo>
                  <a:cubicBezTo>
                    <a:pt x="1076" y="307"/>
                    <a:pt x="1333" y="471"/>
                    <a:pt x="1445" y="740"/>
                  </a:cubicBezTo>
                  <a:cubicBezTo>
                    <a:pt x="1541" y="989"/>
                    <a:pt x="1771" y="1161"/>
                    <a:pt x="2039" y="1171"/>
                  </a:cubicBezTo>
                  <a:cubicBezTo>
                    <a:pt x="2412" y="1190"/>
                    <a:pt x="2699" y="1515"/>
                    <a:pt x="2680" y="1888"/>
                  </a:cubicBezTo>
                  <a:cubicBezTo>
                    <a:pt x="2670" y="2156"/>
                    <a:pt x="2814" y="2405"/>
                    <a:pt x="3053" y="2520"/>
                  </a:cubicBezTo>
                  <a:cubicBezTo>
                    <a:pt x="3388" y="2692"/>
                    <a:pt x="3522" y="3104"/>
                    <a:pt x="3350" y="3439"/>
                  </a:cubicBezTo>
                  <a:cubicBezTo>
                    <a:pt x="3226" y="3678"/>
                    <a:pt x="3264" y="3955"/>
                    <a:pt x="3427" y="4166"/>
                  </a:cubicBezTo>
                  <a:cubicBezTo>
                    <a:pt x="3666" y="4463"/>
                    <a:pt x="3618" y="4893"/>
                    <a:pt x="3331" y="5123"/>
                  </a:cubicBezTo>
                  <a:cubicBezTo>
                    <a:pt x="3120" y="5295"/>
                    <a:pt x="3034" y="5573"/>
                    <a:pt x="3101" y="5831"/>
                  </a:cubicBezTo>
                  <a:cubicBezTo>
                    <a:pt x="3197" y="6185"/>
                    <a:pt x="2977" y="6559"/>
                    <a:pt x="2623" y="6654"/>
                  </a:cubicBezTo>
                  <a:cubicBezTo>
                    <a:pt x="2364" y="6721"/>
                    <a:pt x="2163" y="6932"/>
                    <a:pt x="2125" y="7200"/>
                  </a:cubicBezTo>
                  <a:cubicBezTo>
                    <a:pt x="2064" y="7537"/>
                    <a:pt x="1777" y="7773"/>
                    <a:pt x="1447" y="7773"/>
                  </a:cubicBezTo>
                  <a:cubicBezTo>
                    <a:pt x="1412" y="7773"/>
                    <a:pt x="1376" y="7770"/>
                    <a:pt x="1340" y="7764"/>
                  </a:cubicBezTo>
                  <a:cubicBezTo>
                    <a:pt x="1307" y="7760"/>
                    <a:pt x="1274" y="7757"/>
                    <a:pt x="1241" y="7757"/>
                  </a:cubicBezTo>
                  <a:cubicBezTo>
                    <a:pt x="1015" y="7757"/>
                    <a:pt x="796" y="7869"/>
                    <a:pt x="670" y="8061"/>
                  </a:cubicBezTo>
                  <a:cubicBezTo>
                    <a:pt x="651" y="8099"/>
                    <a:pt x="622" y="8128"/>
                    <a:pt x="603" y="8157"/>
                  </a:cubicBezTo>
                  <a:cubicBezTo>
                    <a:pt x="617" y="8156"/>
                    <a:pt x="630" y="8155"/>
                    <a:pt x="644" y="8155"/>
                  </a:cubicBezTo>
                  <a:cubicBezTo>
                    <a:pt x="764" y="8155"/>
                    <a:pt x="883" y="8193"/>
                    <a:pt x="986" y="8262"/>
                  </a:cubicBezTo>
                  <a:cubicBezTo>
                    <a:pt x="1101" y="8335"/>
                    <a:pt x="1229" y="8370"/>
                    <a:pt x="1356" y="8370"/>
                  </a:cubicBezTo>
                  <a:cubicBezTo>
                    <a:pt x="1579" y="8370"/>
                    <a:pt x="1796" y="8262"/>
                    <a:pt x="1924" y="8061"/>
                  </a:cubicBezTo>
                  <a:cubicBezTo>
                    <a:pt x="2058" y="7869"/>
                    <a:pt x="2271" y="7757"/>
                    <a:pt x="2502" y="7757"/>
                  </a:cubicBezTo>
                  <a:cubicBezTo>
                    <a:pt x="2535" y="7757"/>
                    <a:pt x="2569" y="7760"/>
                    <a:pt x="2603" y="7764"/>
                  </a:cubicBezTo>
                  <a:cubicBezTo>
                    <a:pt x="2639" y="7770"/>
                    <a:pt x="2674" y="7773"/>
                    <a:pt x="2708" y="7773"/>
                  </a:cubicBezTo>
                  <a:cubicBezTo>
                    <a:pt x="3031" y="7773"/>
                    <a:pt x="3318" y="7537"/>
                    <a:pt x="3379" y="7200"/>
                  </a:cubicBezTo>
                  <a:cubicBezTo>
                    <a:pt x="3417" y="6932"/>
                    <a:pt x="3608" y="6721"/>
                    <a:pt x="3867" y="6654"/>
                  </a:cubicBezTo>
                  <a:cubicBezTo>
                    <a:pt x="4230" y="6549"/>
                    <a:pt x="4441" y="6185"/>
                    <a:pt x="4345" y="5822"/>
                  </a:cubicBezTo>
                  <a:cubicBezTo>
                    <a:pt x="4278" y="5563"/>
                    <a:pt x="4364" y="5286"/>
                    <a:pt x="4575" y="5123"/>
                  </a:cubicBezTo>
                  <a:cubicBezTo>
                    <a:pt x="4862" y="4884"/>
                    <a:pt x="4910" y="4463"/>
                    <a:pt x="4680" y="4166"/>
                  </a:cubicBezTo>
                  <a:cubicBezTo>
                    <a:pt x="4508" y="3955"/>
                    <a:pt x="4479" y="3678"/>
                    <a:pt x="4604" y="3439"/>
                  </a:cubicBezTo>
                  <a:cubicBezTo>
                    <a:pt x="4766" y="3104"/>
                    <a:pt x="4632" y="2692"/>
                    <a:pt x="4307" y="2520"/>
                  </a:cubicBezTo>
                  <a:cubicBezTo>
                    <a:pt x="4068" y="2405"/>
                    <a:pt x="3924" y="2156"/>
                    <a:pt x="3934" y="1888"/>
                  </a:cubicBezTo>
                  <a:cubicBezTo>
                    <a:pt x="3953" y="1506"/>
                    <a:pt x="3666" y="1190"/>
                    <a:pt x="3293" y="1171"/>
                  </a:cubicBezTo>
                  <a:cubicBezTo>
                    <a:pt x="3025" y="1151"/>
                    <a:pt x="2795" y="989"/>
                    <a:pt x="2699" y="740"/>
                  </a:cubicBezTo>
                  <a:cubicBezTo>
                    <a:pt x="2588" y="473"/>
                    <a:pt x="2333" y="303"/>
                    <a:pt x="2058" y="303"/>
                  </a:cubicBezTo>
                  <a:cubicBezTo>
                    <a:pt x="1979" y="303"/>
                    <a:pt x="1898" y="317"/>
                    <a:pt x="1819" y="348"/>
                  </a:cubicBezTo>
                  <a:cubicBezTo>
                    <a:pt x="1739" y="378"/>
                    <a:pt x="1657" y="393"/>
                    <a:pt x="1576" y="393"/>
                  </a:cubicBezTo>
                  <a:cubicBezTo>
                    <a:pt x="1402" y="393"/>
                    <a:pt x="1231" y="325"/>
                    <a:pt x="1101" y="194"/>
                  </a:cubicBezTo>
                  <a:cubicBezTo>
                    <a:pt x="967" y="65"/>
                    <a:pt x="795" y="1"/>
                    <a:pt x="622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80;p62">
              <a:extLst>
                <a:ext uri="{FF2B5EF4-FFF2-40B4-BE49-F238E27FC236}">
                  <a16:creationId xmlns:a16="http://schemas.microsoft.com/office/drawing/2014/main" id="{D55FF896-2493-0AE8-788D-211079782067}"/>
                </a:ext>
              </a:extLst>
            </p:cNvPr>
            <p:cNvSpPr/>
            <p:nvPr/>
          </p:nvSpPr>
          <p:spPr>
            <a:xfrm>
              <a:off x="953964" y="2141806"/>
              <a:ext cx="166147" cy="166147"/>
            </a:xfrm>
            <a:custGeom>
              <a:avLst/>
              <a:gdLst/>
              <a:ahLst/>
              <a:cxnLst/>
              <a:rect l="l" t="t" r="r" b="b"/>
              <a:pathLst>
                <a:path w="6327" h="6327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cubicBezTo>
                    <a:pt x="1" y="4910"/>
                    <a:pt x="1417" y="6326"/>
                    <a:pt x="3168" y="6326"/>
                  </a:cubicBezTo>
                  <a:cubicBezTo>
                    <a:pt x="4910" y="6326"/>
                    <a:pt x="6327" y="4910"/>
                    <a:pt x="6327" y="3168"/>
                  </a:cubicBezTo>
                  <a:cubicBezTo>
                    <a:pt x="6327" y="1417"/>
                    <a:pt x="4910" y="0"/>
                    <a:pt x="3168" y="0"/>
                  </a:cubicBez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81;p62">
              <a:extLst>
                <a:ext uri="{FF2B5EF4-FFF2-40B4-BE49-F238E27FC236}">
                  <a16:creationId xmlns:a16="http://schemas.microsoft.com/office/drawing/2014/main" id="{8AE50E70-9D52-604C-15DA-A6E20A0B03F8}"/>
                </a:ext>
              </a:extLst>
            </p:cNvPr>
            <p:cNvSpPr/>
            <p:nvPr/>
          </p:nvSpPr>
          <p:spPr>
            <a:xfrm>
              <a:off x="1020560" y="2141806"/>
              <a:ext cx="104068" cy="166252"/>
            </a:xfrm>
            <a:custGeom>
              <a:avLst/>
              <a:gdLst/>
              <a:ahLst/>
              <a:cxnLst/>
              <a:rect l="l" t="t" r="r" b="b"/>
              <a:pathLst>
                <a:path w="3963" h="6331" extrusionOk="0">
                  <a:moveTo>
                    <a:pt x="632" y="0"/>
                  </a:moveTo>
                  <a:cubicBezTo>
                    <a:pt x="422" y="0"/>
                    <a:pt x="211" y="20"/>
                    <a:pt x="1" y="67"/>
                  </a:cubicBezTo>
                  <a:cubicBezTo>
                    <a:pt x="1475" y="364"/>
                    <a:pt x="2537" y="1656"/>
                    <a:pt x="2537" y="3168"/>
                  </a:cubicBezTo>
                  <a:cubicBezTo>
                    <a:pt x="2537" y="4671"/>
                    <a:pt x="1475" y="5963"/>
                    <a:pt x="1" y="6269"/>
                  </a:cubicBezTo>
                  <a:cubicBezTo>
                    <a:pt x="210" y="6310"/>
                    <a:pt x="419" y="6330"/>
                    <a:pt x="624" y="6330"/>
                  </a:cubicBezTo>
                  <a:cubicBezTo>
                    <a:pt x="2218" y="6330"/>
                    <a:pt x="3610" y="5129"/>
                    <a:pt x="3772" y="3484"/>
                  </a:cubicBezTo>
                  <a:cubicBezTo>
                    <a:pt x="3963" y="1618"/>
                    <a:pt x="2499" y="0"/>
                    <a:pt x="63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82;p62">
              <a:extLst>
                <a:ext uri="{FF2B5EF4-FFF2-40B4-BE49-F238E27FC236}">
                  <a16:creationId xmlns:a16="http://schemas.microsoft.com/office/drawing/2014/main" id="{97583F60-1D1C-6653-B881-B8F858430078}"/>
                </a:ext>
              </a:extLst>
            </p:cNvPr>
            <p:cNvSpPr/>
            <p:nvPr/>
          </p:nvSpPr>
          <p:spPr>
            <a:xfrm>
              <a:off x="1020560" y="2187551"/>
              <a:ext cx="20378" cy="74657"/>
            </a:xfrm>
            <a:custGeom>
              <a:avLst/>
              <a:gdLst/>
              <a:ahLst/>
              <a:cxnLst/>
              <a:rect l="l" t="t" r="r" b="b"/>
              <a:pathLst>
                <a:path w="776" h="2843" extrusionOk="0">
                  <a:moveTo>
                    <a:pt x="594" y="0"/>
                  </a:moveTo>
                  <a:cubicBezTo>
                    <a:pt x="556" y="0"/>
                    <a:pt x="518" y="10"/>
                    <a:pt x="489" y="48"/>
                  </a:cubicBezTo>
                  <a:lnTo>
                    <a:pt x="87" y="431"/>
                  </a:lnTo>
                  <a:cubicBezTo>
                    <a:pt x="30" y="469"/>
                    <a:pt x="1" y="527"/>
                    <a:pt x="1" y="594"/>
                  </a:cubicBezTo>
                  <a:cubicBezTo>
                    <a:pt x="1" y="680"/>
                    <a:pt x="58" y="747"/>
                    <a:pt x="144" y="756"/>
                  </a:cubicBezTo>
                  <a:cubicBezTo>
                    <a:pt x="173" y="756"/>
                    <a:pt x="202" y="747"/>
                    <a:pt x="230" y="718"/>
                  </a:cubicBezTo>
                  <a:lnTo>
                    <a:pt x="364" y="546"/>
                  </a:lnTo>
                  <a:lnTo>
                    <a:pt x="364" y="2709"/>
                  </a:lnTo>
                  <a:cubicBezTo>
                    <a:pt x="364" y="2795"/>
                    <a:pt x="470" y="2843"/>
                    <a:pt x="575" y="2843"/>
                  </a:cubicBezTo>
                  <a:cubicBezTo>
                    <a:pt x="671" y="2843"/>
                    <a:pt x="776" y="2795"/>
                    <a:pt x="776" y="2709"/>
                  </a:cubicBezTo>
                  <a:lnTo>
                    <a:pt x="776" y="134"/>
                  </a:lnTo>
                  <a:cubicBezTo>
                    <a:pt x="776" y="48"/>
                    <a:pt x="680" y="0"/>
                    <a:pt x="594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308;p62">
            <a:extLst>
              <a:ext uri="{FF2B5EF4-FFF2-40B4-BE49-F238E27FC236}">
                <a16:creationId xmlns:a16="http://schemas.microsoft.com/office/drawing/2014/main" id="{45ECA7DC-6F92-C8F9-2A41-6C3627DEE176}"/>
              </a:ext>
            </a:extLst>
          </p:cNvPr>
          <p:cNvGrpSpPr/>
          <p:nvPr/>
        </p:nvGrpSpPr>
        <p:grpSpPr>
          <a:xfrm>
            <a:off x="3423682" y="1720708"/>
            <a:ext cx="286523" cy="340566"/>
            <a:chOff x="4030586" y="3805246"/>
            <a:chExt cx="286523" cy="340566"/>
          </a:xfrm>
        </p:grpSpPr>
        <p:sp>
          <p:nvSpPr>
            <p:cNvPr id="21" name="Google Shape;8309;p62">
              <a:extLst>
                <a:ext uri="{FF2B5EF4-FFF2-40B4-BE49-F238E27FC236}">
                  <a16:creationId xmlns:a16="http://schemas.microsoft.com/office/drawing/2014/main" id="{31C75D8B-48C0-151C-A0A1-CAE8F8476DFB}"/>
                </a:ext>
              </a:extLst>
            </p:cNvPr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10;p62">
              <a:extLst>
                <a:ext uri="{FF2B5EF4-FFF2-40B4-BE49-F238E27FC236}">
                  <a16:creationId xmlns:a16="http://schemas.microsoft.com/office/drawing/2014/main" id="{E1205B0D-FFFA-F095-E163-C5C9E2BFBB12}"/>
                </a:ext>
              </a:extLst>
            </p:cNvPr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11;p62">
              <a:extLst>
                <a:ext uri="{FF2B5EF4-FFF2-40B4-BE49-F238E27FC236}">
                  <a16:creationId xmlns:a16="http://schemas.microsoft.com/office/drawing/2014/main" id="{14B431F3-0A2C-3524-554D-1C7086D9B345}"/>
                </a:ext>
              </a:extLst>
            </p:cNvPr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C1C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12;p62">
              <a:extLst>
                <a:ext uri="{FF2B5EF4-FFF2-40B4-BE49-F238E27FC236}">
                  <a16:creationId xmlns:a16="http://schemas.microsoft.com/office/drawing/2014/main" id="{C90231CE-7484-C4E5-218F-221C6C49BBAF}"/>
                </a:ext>
              </a:extLst>
            </p:cNvPr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rgbClr val="C1C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3;p62">
              <a:extLst>
                <a:ext uri="{FF2B5EF4-FFF2-40B4-BE49-F238E27FC236}">
                  <a16:creationId xmlns:a16="http://schemas.microsoft.com/office/drawing/2014/main" id="{838BA4FE-BA09-7F38-15E4-9CFDAF6AA71E}"/>
                </a:ext>
              </a:extLst>
            </p:cNvPr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rgbClr val="ACB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14;p62">
              <a:extLst>
                <a:ext uri="{FF2B5EF4-FFF2-40B4-BE49-F238E27FC236}">
                  <a16:creationId xmlns:a16="http://schemas.microsoft.com/office/drawing/2014/main" id="{38BC9015-CE88-8F16-FB8E-4EC2526F5A4E}"/>
                </a:ext>
              </a:extLst>
            </p:cNvPr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15;p62">
              <a:extLst>
                <a:ext uri="{FF2B5EF4-FFF2-40B4-BE49-F238E27FC236}">
                  <a16:creationId xmlns:a16="http://schemas.microsoft.com/office/drawing/2014/main" id="{FDE78145-36F0-2806-665A-6C6C0C7AE77E}"/>
                </a:ext>
              </a:extLst>
            </p:cNvPr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16;p62">
              <a:extLst>
                <a:ext uri="{FF2B5EF4-FFF2-40B4-BE49-F238E27FC236}">
                  <a16:creationId xmlns:a16="http://schemas.microsoft.com/office/drawing/2014/main" id="{CEDF14DF-4F81-DA3F-3B51-1434B60B5B19}"/>
                </a:ext>
              </a:extLst>
            </p:cNvPr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17;p62">
              <a:extLst>
                <a:ext uri="{FF2B5EF4-FFF2-40B4-BE49-F238E27FC236}">
                  <a16:creationId xmlns:a16="http://schemas.microsoft.com/office/drawing/2014/main" id="{C3BD6C6C-DF83-1AD4-CD31-E0F2129413E1}"/>
                </a:ext>
              </a:extLst>
            </p:cNvPr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18;p62">
              <a:extLst>
                <a:ext uri="{FF2B5EF4-FFF2-40B4-BE49-F238E27FC236}">
                  <a16:creationId xmlns:a16="http://schemas.microsoft.com/office/drawing/2014/main" id="{3938921D-9638-5514-7422-46C5B5866F72}"/>
                </a:ext>
              </a:extLst>
            </p:cNvPr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19;p62">
              <a:extLst>
                <a:ext uri="{FF2B5EF4-FFF2-40B4-BE49-F238E27FC236}">
                  <a16:creationId xmlns:a16="http://schemas.microsoft.com/office/drawing/2014/main" id="{75178F59-A4A3-F7AD-362A-DB02DEB4A1FA}"/>
                </a:ext>
              </a:extLst>
            </p:cNvPr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20;p62">
              <a:extLst>
                <a:ext uri="{FF2B5EF4-FFF2-40B4-BE49-F238E27FC236}">
                  <a16:creationId xmlns:a16="http://schemas.microsoft.com/office/drawing/2014/main" id="{DABEBE85-C0EB-2AFD-FDDC-10A719DA43AA}"/>
                </a:ext>
              </a:extLst>
            </p:cNvPr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21;p62">
              <a:extLst>
                <a:ext uri="{FF2B5EF4-FFF2-40B4-BE49-F238E27FC236}">
                  <a16:creationId xmlns:a16="http://schemas.microsoft.com/office/drawing/2014/main" id="{F3737940-30D5-D84F-3909-6043BB3C0B16}"/>
                </a:ext>
              </a:extLst>
            </p:cNvPr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4412;p65">
            <a:extLst>
              <a:ext uri="{FF2B5EF4-FFF2-40B4-BE49-F238E27FC236}">
                <a16:creationId xmlns:a16="http://schemas.microsoft.com/office/drawing/2014/main" id="{EE75360E-5D96-58CC-0E50-C95B00B02977}"/>
              </a:ext>
            </a:extLst>
          </p:cNvPr>
          <p:cNvGrpSpPr/>
          <p:nvPr/>
        </p:nvGrpSpPr>
        <p:grpSpPr>
          <a:xfrm>
            <a:off x="5625417" y="1647352"/>
            <a:ext cx="400375" cy="370184"/>
            <a:chOff x="6561931" y="3365261"/>
            <a:chExt cx="400375" cy="370184"/>
          </a:xfrm>
        </p:grpSpPr>
        <p:sp>
          <p:nvSpPr>
            <p:cNvPr id="52" name="Google Shape;14413;p65">
              <a:extLst>
                <a:ext uri="{FF2B5EF4-FFF2-40B4-BE49-F238E27FC236}">
                  <a16:creationId xmlns:a16="http://schemas.microsoft.com/office/drawing/2014/main" id="{19E8A8DC-3C6B-A4B5-531A-C80C41A6B6BA}"/>
                </a:ext>
              </a:extLst>
            </p:cNvPr>
            <p:cNvSpPr/>
            <p:nvPr/>
          </p:nvSpPr>
          <p:spPr>
            <a:xfrm>
              <a:off x="6592332" y="3365261"/>
              <a:ext cx="369974" cy="370158"/>
            </a:xfrm>
            <a:custGeom>
              <a:avLst/>
              <a:gdLst/>
              <a:ahLst/>
              <a:cxnLst/>
              <a:rect l="l" t="t" r="r" b="b"/>
              <a:pathLst>
                <a:path w="14105" h="14112" extrusionOk="0">
                  <a:moveTo>
                    <a:pt x="7053" y="1"/>
                  </a:moveTo>
                  <a:cubicBezTo>
                    <a:pt x="3154" y="1"/>
                    <a:pt x="1" y="3161"/>
                    <a:pt x="1" y="7059"/>
                  </a:cubicBezTo>
                  <a:cubicBezTo>
                    <a:pt x="1" y="10951"/>
                    <a:pt x="3154" y="14111"/>
                    <a:pt x="7053" y="14111"/>
                  </a:cubicBezTo>
                  <a:cubicBezTo>
                    <a:pt x="10952" y="14111"/>
                    <a:pt x="14105" y="10951"/>
                    <a:pt x="14105" y="7059"/>
                  </a:cubicBezTo>
                  <a:cubicBezTo>
                    <a:pt x="14105" y="3161"/>
                    <a:pt x="10952" y="1"/>
                    <a:pt x="7053" y="1"/>
                  </a:cubicBezTo>
                  <a:close/>
                </a:path>
              </a:pathLst>
            </a:custGeom>
            <a:solidFill>
              <a:srgbClr val="BEC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14;p65">
              <a:extLst>
                <a:ext uri="{FF2B5EF4-FFF2-40B4-BE49-F238E27FC236}">
                  <a16:creationId xmlns:a16="http://schemas.microsoft.com/office/drawing/2014/main" id="{8068BBD2-D26C-1462-6ADB-07C1B57A365E}"/>
                </a:ext>
              </a:extLst>
            </p:cNvPr>
            <p:cNvSpPr/>
            <p:nvPr/>
          </p:nvSpPr>
          <p:spPr>
            <a:xfrm>
              <a:off x="6561931" y="3392672"/>
              <a:ext cx="372991" cy="342774"/>
            </a:xfrm>
            <a:custGeom>
              <a:avLst/>
              <a:gdLst/>
              <a:ahLst/>
              <a:cxnLst/>
              <a:rect l="l" t="t" r="r" b="b"/>
              <a:pathLst>
                <a:path w="14220" h="13068" extrusionOk="0">
                  <a:moveTo>
                    <a:pt x="4516" y="0"/>
                  </a:moveTo>
                  <a:cubicBezTo>
                    <a:pt x="631" y="2387"/>
                    <a:pt x="0" y="7777"/>
                    <a:pt x="3221" y="10998"/>
                  </a:cubicBezTo>
                  <a:cubicBezTo>
                    <a:pt x="4618" y="12395"/>
                    <a:pt x="6418" y="13067"/>
                    <a:pt x="8204" y="13067"/>
                  </a:cubicBezTo>
                  <a:cubicBezTo>
                    <a:pt x="10546" y="13067"/>
                    <a:pt x="12865" y="11910"/>
                    <a:pt x="14219" y="9710"/>
                  </a:cubicBezTo>
                  <a:lnTo>
                    <a:pt x="14219" y="9710"/>
                  </a:lnTo>
                  <a:cubicBezTo>
                    <a:pt x="13107" y="10395"/>
                    <a:pt x="11833" y="10754"/>
                    <a:pt x="10524" y="10754"/>
                  </a:cubicBezTo>
                  <a:cubicBezTo>
                    <a:pt x="7968" y="10754"/>
                    <a:pt x="5615" y="9371"/>
                    <a:pt x="4367" y="7140"/>
                  </a:cubicBezTo>
                  <a:cubicBezTo>
                    <a:pt x="3119" y="4909"/>
                    <a:pt x="3180" y="2177"/>
                    <a:pt x="4516" y="0"/>
                  </a:cubicBezTo>
                  <a:close/>
                </a:path>
              </a:pathLst>
            </a:custGeom>
            <a:solidFill>
              <a:srgbClr val="7F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415;p65">
              <a:extLst>
                <a:ext uri="{FF2B5EF4-FFF2-40B4-BE49-F238E27FC236}">
                  <a16:creationId xmlns:a16="http://schemas.microsoft.com/office/drawing/2014/main" id="{8CB621E5-3F88-CE97-647C-E4C726D28254}"/>
                </a:ext>
              </a:extLst>
            </p:cNvPr>
            <p:cNvSpPr/>
            <p:nvPr/>
          </p:nvSpPr>
          <p:spPr>
            <a:xfrm>
              <a:off x="6756506" y="3585882"/>
              <a:ext cx="52539" cy="31083"/>
            </a:xfrm>
            <a:custGeom>
              <a:avLst/>
              <a:gdLst/>
              <a:ahLst/>
              <a:cxnLst/>
              <a:rect l="l" t="t" r="r" b="b"/>
              <a:pathLst>
                <a:path w="2003" h="1185" extrusionOk="0">
                  <a:moveTo>
                    <a:pt x="329" y="1"/>
                  </a:moveTo>
                  <a:cubicBezTo>
                    <a:pt x="146" y="1"/>
                    <a:pt x="1" y="254"/>
                    <a:pt x="183" y="405"/>
                  </a:cubicBezTo>
                  <a:lnTo>
                    <a:pt x="895" y="1001"/>
                  </a:lnTo>
                  <a:cubicBezTo>
                    <a:pt x="1004" y="1096"/>
                    <a:pt x="1140" y="1150"/>
                    <a:pt x="1289" y="1157"/>
                  </a:cubicBezTo>
                  <a:lnTo>
                    <a:pt x="1668" y="1184"/>
                  </a:lnTo>
                  <a:lnTo>
                    <a:pt x="1689" y="1184"/>
                  </a:lnTo>
                  <a:cubicBezTo>
                    <a:pt x="1693" y="1185"/>
                    <a:pt x="1697" y="1185"/>
                    <a:pt x="1702" y="1185"/>
                  </a:cubicBezTo>
                  <a:cubicBezTo>
                    <a:pt x="1988" y="1185"/>
                    <a:pt x="2003" y="743"/>
                    <a:pt x="1702" y="730"/>
                  </a:cubicBezTo>
                  <a:lnTo>
                    <a:pt x="1316" y="703"/>
                  </a:lnTo>
                  <a:cubicBezTo>
                    <a:pt x="1268" y="703"/>
                    <a:pt x="1221" y="683"/>
                    <a:pt x="1187" y="655"/>
                  </a:cubicBezTo>
                  <a:lnTo>
                    <a:pt x="475" y="59"/>
                  </a:lnTo>
                  <a:cubicBezTo>
                    <a:pt x="427" y="18"/>
                    <a:pt x="377" y="1"/>
                    <a:pt x="329" y="1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416;p65">
              <a:extLst>
                <a:ext uri="{FF2B5EF4-FFF2-40B4-BE49-F238E27FC236}">
                  <a16:creationId xmlns:a16="http://schemas.microsoft.com/office/drawing/2014/main" id="{2D3D8BA6-D831-A241-37ED-1B25A49BDC57}"/>
                </a:ext>
              </a:extLst>
            </p:cNvPr>
            <p:cNvSpPr/>
            <p:nvPr/>
          </p:nvSpPr>
          <p:spPr>
            <a:xfrm>
              <a:off x="6853609" y="3448830"/>
              <a:ext cx="27882" cy="35096"/>
            </a:xfrm>
            <a:custGeom>
              <a:avLst/>
              <a:gdLst/>
              <a:ahLst/>
              <a:cxnLst/>
              <a:rect l="l" t="t" r="r" b="b"/>
              <a:pathLst>
                <a:path w="1063" h="1338" extrusionOk="0">
                  <a:moveTo>
                    <a:pt x="781" y="1"/>
                  </a:moveTo>
                  <a:cubicBezTo>
                    <a:pt x="694" y="1"/>
                    <a:pt x="607" y="48"/>
                    <a:pt x="570" y="158"/>
                  </a:cubicBezTo>
                  <a:lnTo>
                    <a:pt x="455" y="524"/>
                  </a:lnTo>
                  <a:lnTo>
                    <a:pt x="109" y="971"/>
                  </a:lnTo>
                  <a:cubicBezTo>
                    <a:pt x="1" y="1120"/>
                    <a:pt x="102" y="1337"/>
                    <a:pt x="292" y="1337"/>
                  </a:cubicBezTo>
                  <a:cubicBezTo>
                    <a:pt x="367" y="1337"/>
                    <a:pt x="428" y="1304"/>
                    <a:pt x="475" y="1249"/>
                  </a:cubicBezTo>
                  <a:lnTo>
                    <a:pt x="841" y="768"/>
                  </a:lnTo>
                  <a:cubicBezTo>
                    <a:pt x="862" y="748"/>
                    <a:pt x="869" y="720"/>
                    <a:pt x="875" y="700"/>
                  </a:cubicBezTo>
                  <a:lnTo>
                    <a:pt x="1004" y="300"/>
                  </a:lnTo>
                  <a:cubicBezTo>
                    <a:pt x="1062" y="121"/>
                    <a:pt x="921" y="1"/>
                    <a:pt x="781" y="1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417;p65">
              <a:extLst>
                <a:ext uri="{FF2B5EF4-FFF2-40B4-BE49-F238E27FC236}">
                  <a16:creationId xmlns:a16="http://schemas.microsoft.com/office/drawing/2014/main" id="{D993DCDA-BBE8-C5D7-FC38-BC895690CBF4}"/>
                </a:ext>
              </a:extLst>
            </p:cNvPr>
            <p:cNvSpPr/>
            <p:nvPr/>
          </p:nvSpPr>
          <p:spPr>
            <a:xfrm>
              <a:off x="6816441" y="3525920"/>
              <a:ext cx="19777" cy="30925"/>
            </a:xfrm>
            <a:custGeom>
              <a:avLst/>
              <a:gdLst/>
              <a:ahLst/>
              <a:cxnLst/>
              <a:rect l="l" t="t" r="r" b="b"/>
              <a:pathLst>
                <a:path w="754" h="1179" extrusionOk="0">
                  <a:moveTo>
                    <a:pt x="282" y="1"/>
                  </a:moveTo>
                  <a:cubicBezTo>
                    <a:pt x="143" y="1"/>
                    <a:pt x="1" y="122"/>
                    <a:pt x="55" y="297"/>
                  </a:cubicBezTo>
                  <a:lnTo>
                    <a:pt x="285" y="1023"/>
                  </a:lnTo>
                  <a:cubicBezTo>
                    <a:pt x="312" y="1111"/>
                    <a:pt x="401" y="1178"/>
                    <a:pt x="502" y="1178"/>
                  </a:cubicBezTo>
                  <a:cubicBezTo>
                    <a:pt x="523" y="1178"/>
                    <a:pt x="550" y="1172"/>
                    <a:pt x="570" y="1165"/>
                  </a:cubicBezTo>
                  <a:cubicBezTo>
                    <a:pt x="692" y="1131"/>
                    <a:pt x="753" y="1002"/>
                    <a:pt x="719" y="880"/>
                  </a:cubicBezTo>
                  <a:lnTo>
                    <a:pt x="489" y="161"/>
                  </a:lnTo>
                  <a:cubicBezTo>
                    <a:pt x="455" y="49"/>
                    <a:pt x="369" y="1"/>
                    <a:pt x="282" y="1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418;p65">
              <a:extLst>
                <a:ext uri="{FF2B5EF4-FFF2-40B4-BE49-F238E27FC236}">
                  <a16:creationId xmlns:a16="http://schemas.microsoft.com/office/drawing/2014/main" id="{F71EC004-1385-FEE1-93B5-649165613912}"/>
                </a:ext>
              </a:extLst>
            </p:cNvPr>
            <p:cNvSpPr/>
            <p:nvPr/>
          </p:nvSpPr>
          <p:spPr>
            <a:xfrm>
              <a:off x="6787457" y="3566891"/>
              <a:ext cx="34519" cy="25548"/>
            </a:xfrm>
            <a:custGeom>
              <a:avLst/>
              <a:gdLst/>
              <a:ahLst/>
              <a:cxnLst/>
              <a:rect l="l" t="t" r="r" b="b"/>
              <a:pathLst>
                <a:path w="1316" h="974" extrusionOk="0">
                  <a:moveTo>
                    <a:pt x="442" y="1"/>
                  </a:moveTo>
                  <a:cubicBezTo>
                    <a:pt x="346" y="1"/>
                    <a:pt x="260" y="53"/>
                    <a:pt x="224" y="139"/>
                  </a:cubicBezTo>
                  <a:lnTo>
                    <a:pt x="41" y="573"/>
                  </a:lnTo>
                  <a:cubicBezTo>
                    <a:pt x="0" y="647"/>
                    <a:pt x="41" y="742"/>
                    <a:pt x="122" y="769"/>
                  </a:cubicBezTo>
                  <a:lnTo>
                    <a:pt x="631" y="959"/>
                  </a:lnTo>
                  <a:cubicBezTo>
                    <a:pt x="658" y="969"/>
                    <a:pt x="685" y="973"/>
                    <a:pt x="713" y="973"/>
                  </a:cubicBezTo>
                  <a:cubicBezTo>
                    <a:pt x="783" y="973"/>
                    <a:pt x="851" y="943"/>
                    <a:pt x="895" y="884"/>
                  </a:cubicBezTo>
                  <a:lnTo>
                    <a:pt x="1207" y="464"/>
                  </a:lnTo>
                  <a:cubicBezTo>
                    <a:pt x="1316" y="328"/>
                    <a:pt x="1234" y="132"/>
                    <a:pt x="1065" y="105"/>
                  </a:cubicBezTo>
                  <a:lnTo>
                    <a:pt x="475" y="3"/>
                  </a:lnTo>
                  <a:cubicBezTo>
                    <a:pt x="464" y="2"/>
                    <a:pt x="453" y="1"/>
                    <a:pt x="442" y="1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19;p65">
              <a:extLst>
                <a:ext uri="{FF2B5EF4-FFF2-40B4-BE49-F238E27FC236}">
                  <a16:creationId xmlns:a16="http://schemas.microsoft.com/office/drawing/2014/main" id="{0A95323F-2FA7-F295-734F-F5AFE5458EFE}"/>
                </a:ext>
              </a:extLst>
            </p:cNvPr>
            <p:cNvSpPr/>
            <p:nvPr/>
          </p:nvSpPr>
          <p:spPr>
            <a:xfrm>
              <a:off x="6844376" y="3570249"/>
              <a:ext cx="40027" cy="23450"/>
            </a:xfrm>
            <a:custGeom>
              <a:avLst/>
              <a:gdLst/>
              <a:ahLst/>
              <a:cxnLst/>
              <a:rect l="l" t="t" r="r" b="b"/>
              <a:pathLst>
                <a:path w="1526" h="894" extrusionOk="0">
                  <a:moveTo>
                    <a:pt x="750" y="0"/>
                  </a:moveTo>
                  <a:cubicBezTo>
                    <a:pt x="684" y="0"/>
                    <a:pt x="618" y="15"/>
                    <a:pt x="556" y="44"/>
                  </a:cubicBezTo>
                  <a:lnTo>
                    <a:pt x="115" y="248"/>
                  </a:lnTo>
                  <a:cubicBezTo>
                    <a:pt x="0" y="302"/>
                    <a:pt x="0" y="458"/>
                    <a:pt x="115" y="512"/>
                  </a:cubicBezTo>
                  <a:lnTo>
                    <a:pt x="854" y="851"/>
                  </a:lnTo>
                  <a:cubicBezTo>
                    <a:pt x="917" y="879"/>
                    <a:pt x="982" y="893"/>
                    <a:pt x="1047" y="893"/>
                  </a:cubicBezTo>
                  <a:cubicBezTo>
                    <a:pt x="1123" y="893"/>
                    <a:pt x="1199" y="874"/>
                    <a:pt x="1268" y="838"/>
                  </a:cubicBezTo>
                  <a:lnTo>
                    <a:pt x="1424" y="743"/>
                  </a:lnTo>
                  <a:cubicBezTo>
                    <a:pt x="1512" y="695"/>
                    <a:pt x="1526" y="580"/>
                    <a:pt x="1458" y="506"/>
                  </a:cubicBezTo>
                  <a:lnTo>
                    <a:pt x="1065" y="126"/>
                  </a:lnTo>
                  <a:cubicBezTo>
                    <a:pt x="978" y="44"/>
                    <a:pt x="865" y="0"/>
                    <a:pt x="750" y="0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420;p65">
              <a:extLst>
                <a:ext uri="{FF2B5EF4-FFF2-40B4-BE49-F238E27FC236}">
                  <a16:creationId xmlns:a16="http://schemas.microsoft.com/office/drawing/2014/main" id="{7099987B-6BD3-B7E9-CA1D-A850F5E4C352}"/>
                </a:ext>
              </a:extLst>
            </p:cNvPr>
            <p:cNvSpPr/>
            <p:nvPr/>
          </p:nvSpPr>
          <p:spPr>
            <a:xfrm>
              <a:off x="6789791" y="3610381"/>
              <a:ext cx="97287" cy="68854"/>
            </a:xfrm>
            <a:custGeom>
              <a:avLst/>
              <a:gdLst/>
              <a:ahLst/>
              <a:cxnLst/>
              <a:rect l="l" t="t" r="r" b="b"/>
              <a:pathLst>
                <a:path w="3709" h="2625" extrusionOk="0">
                  <a:moveTo>
                    <a:pt x="2063" y="1"/>
                  </a:moveTo>
                  <a:cubicBezTo>
                    <a:pt x="2015" y="1"/>
                    <a:pt x="1967" y="17"/>
                    <a:pt x="1925" y="47"/>
                  </a:cubicBezTo>
                  <a:lnTo>
                    <a:pt x="874" y="786"/>
                  </a:lnTo>
                  <a:lnTo>
                    <a:pt x="420" y="867"/>
                  </a:lnTo>
                  <a:cubicBezTo>
                    <a:pt x="216" y="908"/>
                    <a:pt x="67" y="1078"/>
                    <a:pt x="54" y="1281"/>
                  </a:cubicBezTo>
                  <a:lnTo>
                    <a:pt x="13" y="1810"/>
                  </a:lnTo>
                  <a:cubicBezTo>
                    <a:pt x="0" y="2023"/>
                    <a:pt x="171" y="2211"/>
                    <a:pt x="387" y="2211"/>
                  </a:cubicBezTo>
                  <a:cubicBezTo>
                    <a:pt x="398" y="2211"/>
                    <a:pt x="409" y="2211"/>
                    <a:pt x="420" y="2210"/>
                  </a:cubicBezTo>
                  <a:lnTo>
                    <a:pt x="2088" y="2074"/>
                  </a:lnTo>
                  <a:lnTo>
                    <a:pt x="2481" y="2542"/>
                  </a:lnTo>
                  <a:cubicBezTo>
                    <a:pt x="2527" y="2597"/>
                    <a:pt x="2592" y="2625"/>
                    <a:pt x="2658" y="2625"/>
                  </a:cubicBezTo>
                  <a:cubicBezTo>
                    <a:pt x="2729" y="2625"/>
                    <a:pt x="2801" y="2592"/>
                    <a:pt x="2847" y="2529"/>
                  </a:cubicBezTo>
                  <a:lnTo>
                    <a:pt x="3661" y="1342"/>
                  </a:lnTo>
                  <a:cubicBezTo>
                    <a:pt x="3695" y="1288"/>
                    <a:pt x="3708" y="1220"/>
                    <a:pt x="3688" y="1159"/>
                  </a:cubicBezTo>
                  <a:lnTo>
                    <a:pt x="3437" y="216"/>
                  </a:lnTo>
                  <a:lnTo>
                    <a:pt x="2881" y="352"/>
                  </a:lnTo>
                  <a:lnTo>
                    <a:pt x="2149" y="20"/>
                  </a:lnTo>
                  <a:cubicBezTo>
                    <a:pt x="2121" y="7"/>
                    <a:pt x="2092" y="1"/>
                    <a:pt x="2063" y="1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421;p65">
              <a:extLst>
                <a:ext uri="{FF2B5EF4-FFF2-40B4-BE49-F238E27FC236}">
                  <a16:creationId xmlns:a16="http://schemas.microsoft.com/office/drawing/2014/main" id="{656ACCB0-39EA-917A-A034-1519346B100E}"/>
                </a:ext>
              </a:extLst>
            </p:cNvPr>
            <p:cNvSpPr/>
            <p:nvPr/>
          </p:nvSpPr>
          <p:spPr>
            <a:xfrm>
              <a:off x="6587716" y="3526576"/>
              <a:ext cx="38978" cy="131124"/>
            </a:xfrm>
            <a:custGeom>
              <a:avLst/>
              <a:gdLst/>
              <a:ahLst/>
              <a:cxnLst/>
              <a:rect l="l" t="t" r="r" b="b"/>
              <a:pathLst>
                <a:path w="1486" h="4999" extrusionOk="0">
                  <a:moveTo>
                    <a:pt x="245" y="1"/>
                  </a:moveTo>
                  <a:lnTo>
                    <a:pt x="245" y="1"/>
                  </a:lnTo>
                  <a:cubicBezTo>
                    <a:pt x="1" y="1764"/>
                    <a:pt x="441" y="3554"/>
                    <a:pt x="1485" y="4998"/>
                  </a:cubicBezTo>
                  <a:lnTo>
                    <a:pt x="1452" y="3215"/>
                  </a:lnTo>
                  <a:cubicBezTo>
                    <a:pt x="1445" y="3167"/>
                    <a:pt x="1438" y="3113"/>
                    <a:pt x="1424" y="3066"/>
                  </a:cubicBezTo>
                  <a:lnTo>
                    <a:pt x="984" y="1872"/>
                  </a:lnTo>
                  <a:cubicBezTo>
                    <a:pt x="936" y="1750"/>
                    <a:pt x="929" y="1621"/>
                    <a:pt x="957" y="1493"/>
                  </a:cubicBezTo>
                  <a:lnTo>
                    <a:pt x="1126" y="1031"/>
                  </a:lnTo>
                  <a:cubicBezTo>
                    <a:pt x="1180" y="875"/>
                    <a:pt x="1106" y="706"/>
                    <a:pt x="957" y="645"/>
                  </a:cubicBezTo>
                  <a:lnTo>
                    <a:pt x="875" y="611"/>
                  </a:lnTo>
                  <a:cubicBezTo>
                    <a:pt x="753" y="591"/>
                    <a:pt x="645" y="530"/>
                    <a:pt x="570" y="428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rgbClr val="C1CD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422;p65">
              <a:extLst>
                <a:ext uri="{FF2B5EF4-FFF2-40B4-BE49-F238E27FC236}">
                  <a16:creationId xmlns:a16="http://schemas.microsoft.com/office/drawing/2014/main" id="{83DF3883-94D7-E14A-BACF-342B4E704B59}"/>
                </a:ext>
              </a:extLst>
            </p:cNvPr>
            <p:cNvSpPr/>
            <p:nvPr/>
          </p:nvSpPr>
          <p:spPr>
            <a:xfrm>
              <a:off x="6596975" y="3365314"/>
              <a:ext cx="283520" cy="210207"/>
            </a:xfrm>
            <a:custGeom>
              <a:avLst/>
              <a:gdLst/>
              <a:ahLst/>
              <a:cxnLst/>
              <a:rect l="l" t="t" r="r" b="b"/>
              <a:pathLst>
                <a:path w="10809" h="8014" extrusionOk="0">
                  <a:moveTo>
                    <a:pt x="6883" y="0"/>
                  </a:moveTo>
                  <a:cubicBezTo>
                    <a:pt x="4731" y="0"/>
                    <a:pt x="2612" y="985"/>
                    <a:pt x="1234" y="2833"/>
                  </a:cubicBezTo>
                  <a:lnTo>
                    <a:pt x="1750" y="3599"/>
                  </a:lnTo>
                  <a:cubicBezTo>
                    <a:pt x="1851" y="3774"/>
                    <a:pt x="1704" y="3941"/>
                    <a:pt x="1550" y="3941"/>
                  </a:cubicBezTo>
                  <a:cubicBezTo>
                    <a:pt x="1488" y="3941"/>
                    <a:pt x="1425" y="3914"/>
                    <a:pt x="1377" y="3850"/>
                  </a:cubicBezTo>
                  <a:lnTo>
                    <a:pt x="956" y="3233"/>
                  </a:lnTo>
                  <a:cubicBezTo>
                    <a:pt x="502" y="3932"/>
                    <a:pt x="176" y="4705"/>
                    <a:pt x="0" y="5518"/>
                  </a:cubicBezTo>
                  <a:lnTo>
                    <a:pt x="488" y="6183"/>
                  </a:lnTo>
                  <a:cubicBezTo>
                    <a:pt x="516" y="6222"/>
                    <a:pt x="562" y="6243"/>
                    <a:pt x="608" y="6243"/>
                  </a:cubicBezTo>
                  <a:cubicBezTo>
                    <a:pt x="641" y="6243"/>
                    <a:pt x="673" y="6232"/>
                    <a:pt x="699" y="6210"/>
                  </a:cubicBezTo>
                  <a:lnTo>
                    <a:pt x="1017" y="5966"/>
                  </a:lnTo>
                  <a:cubicBezTo>
                    <a:pt x="1071" y="5918"/>
                    <a:pt x="1105" y="5850"/>
                    <a:pt x="1112" y="5769"/>
                  </a:cubicBezTo>
                  <a:lnTo>
                    <a:pt x="1112" y="5464"/>
                  </a:lnTo>
                  <a:cubicBezTo>
                    <a:pt x="1112" y="5410"/>
                    <a:pt x="1092" y="5362"/>
                    <a:pt x="1065" y="5315"/>
                  </a:cubicBezTo>
                  <a:lnTo>
                    <a:pt x="834" y="5003"/>
                  </a:lnTo>
                  <a:cubicBezTo>
                    <a:pt x="721" y="4826"/>
                    <a:pt x="869" y="4645"/>
                    <a:pt x="1028" y="4645"/>
                  </a:cubicBezTo>
                  <a:cubicBezTo>
                    <a:pt x="1088" y="4645"/>
                    <a:pt x="1150" y="4670"/>
                    <a:pt x="1200" y="4732"/>
                  </a:cubicBezTo>
                  <a:lnTo>
                    <a:pt x="1526" y="5166"/>
                  </a:lnTo>
                  <a:cubicBezTo>
                    <a:pt x="1607" y="5274"/>
                    <a:pt x="1729" y="5335"/>
                    <a:pt x="1865" y="5349"/>
                  </a:cubicBezTo>
                  <a:lnTo>
                    <a:pt x="2082" y="5362"/>
                  </a:lnTo>
                  <a:cubicBezTo>
                    <a:pt x="2177" y="5362"/>
                    <a:pt x="2251" y="5423"/>
                    <a:pt x="2285" y="5511"/>
                  </a:cubicBezTo>
                  <a:lnTo>
                    <a:pt x="2719" y="6745"/>
                  </a:lnTo>
                  <a:cubicBezTo>
                    <a:pt x="2766" y="6889"/>
                    <a:pt x="2894" y="6964"/>
                    <a:pt x="3022" y="6964"/>
                  </a:cubicBezTo>
                  <a:cubicBezTo>
                    <a:pt x="3137" y="6964"/>
                    <a:pt x="3252" y="6904"/>
                    <a:pt x="3309" y="6779"/>
                  </a:cubicBezTo>
                  <a:lnTo>
                    <a:pt x="3567" y="6278"/>
                  </a:lnTo>
                  <a:cubicBezTo>
                    <a:pt x="3601" y="6210"/>
                    <a:pt x="3648" y="6156"/>
                    <a:pt x="3716" y="6108"/>
                  </a:cubicBezTo>
                  <a:lnTo>
                    <a:pt x="4170" y="5796"/>
                  </a:lnTo>
                  <a:cubicBezTo>
                    <a:pt x="4247" y="5746"/>
                    <a:pt x="4335" y="5721"/>
                    <a:pt x="4422" y="5721"/>
                  </a:cubicBezTo>
                  <a:cubicBezTo>
                    <a:pt x="4557" y="5721"/>
                    <a:pt x="4690" y="5780"/>
                    <a:pt x="4780" y="5891"/>
                  </a:cubicBezTo>
                  <a:lnTo>
                    <a:pt x="5303" y="6576"/>
                  </a:lnTo>
                  <a:cubicBezTo>
                    <a:pt x="5343" y="6623"/>
                    <a:pt x="5404" y="6657"/>
                    <a:pt x="5472" y="6657"/>
                  </a:cubicBezTo>
                  <a:lnTo>
                    <a:pt x="5872" y="7844"/>
                  </a:lnTo>
                  <a:cubicBezTo>
                    <a:pt x="5893" y="7939"/>
                    <a:pt x="5987" y="8007"/>
                    <a:pt x="6089" y="8013"/>
                  </a:cubicBezTo>
                  <a:cubicBezTo>
                    <a:pt x="6109" y="8013"/>
                    <a:pt x="6130" y="8007"/>
                    <a:pt x="6150" y="8000"/>
                  </a:cubicBezTo>
                  <a:cubicBezTo>
                    <a:pt x="6272" y="7966"/>
                    <a:pt x="6340" y="7844"/>
                    <a:pt x="6306" y="7722"/>
                  </a:cubicBezTo>
                  <a:lnTo>
                    <a:pt x="6137" y="7098"/>
                  </a:lnTo>
                  <a:lnTo>
                    <a:pt x="6530" y="6976"/>
                  </a:lnTo>
                  <a:cubicBezTo>
                    <a:pt x="6720" y="6901"/>
                    <a:pt x="6835" y="6712"/>
                    <a:pt x="6821" y="6508"/>
                  </a:cubicBezTo>
                  <a:lnTo>
                    <a:pt x="6794" y="6122"/>
                  </a:lnTo>
                  <a:cubicBezTo>
                    <a:pt x="6774" y="5918"/>
                    <a:pt x="6903" y="5722"/>
                    <a:pt x="7093" y="5654"/>
                  </a:cubicBezTo>
                  <a:lnTo>
                    <a:pt x="8252" y="5254"/>
                  </a:lnTo>
                  <a:cubicBezTo>
                    <a:pt x="8334" y="5220"/>
                    <a:pt x="8395" y="5145"/>
                    <a:pt x="8401" y="5057"/>
                  </a:cubicBezTo>
                  <a:lnTo>
                    <a:pt x="8510" y="3993"/>
                  </a:lnTo>
                  <a:cubicBezTo>
                    <a:pt x="8523" y="3877"/>
                    <a:pt x="8584" y="3776"/>
                    <a:pt x="8686" y="3715"/>
                  </a:cubicBezTo>
                  <a:cubicBezTo>
                    <a:pt x="8723" y="3694"/>
                    <a:pt x="8762" y="3685"/>
                    <a:pt x="8799" y="3685"/>
                  </a:cubicBezTo>
                  <a:cubicBezTo>
                    <a:pt x="8925" y="3685"/>
                    <a:pt x="9036" y="3790"/>
                    <a:pt x="9025" y="3932"/>
                  </a:cubicBezTo>
                  <a:lnTo>
                    <a:pt x="9005" y="4128"/>
                  </a:lnTo>
                  <a:cubicBezTo>
                    <a:pt x="8991" y="4250"/>
                    <a:pt x="9079" y="4365"/>
                    <a:pt x="9208" y="4379"/>
                  </a:cubicBezTo>
                  <a:lnTo>
                    <a:pt x="9229" y="4379"/>
                  </a:lnTo>
                  <a:cubicBezTo>
                    <a:pt x="9351" y="4379"/>
                    <a:pt x="9446" y="4291"/>
                    <a:pt x="9459" y="4176"/>
                  </a:cubicBezTo>
                  <a:lnTo>
                    <a:pt x="9568" y="3084"/>
                  </a:lnTo>
                  <a:cubicBezTo>
                    <a:pt x="9574" y="3009"/>
                    <a:pt x="9622" y="2942"/>
                    <a:pt x="9690" y="2908"/>
                  </a:cubicBezTo>
                  <a:lnTo>
                    <a:pt x="9832" y="2833"/>
                  </a:lnTo>
                  <a:cubicBezTo>
                    <a:pt x="9947" y="2792"/>
                    <a:pt x="10002" y="2664"/>
                    <a:pt x="9961" y="2548"/>
                  </a:cubicBezTo>
                  <a:lnTo>
                    <a:pt x="9805" y="2128"/>
                  </a:lnTo>
                  <a:cubicBezTo>
                    <a:pt x="9771" y="2026"/>
                    <a:pt x="9805" y="1924"/>
                    <a:pt x="9893" y="1863"/>
                  </a:cubicBezTo>
                  <a:lnTo>
                    <a:pt x="10808" y="1199"/>
                  </a:lnTo>
                  <a:cubicBezTo>
                    <a:pt x="9604" y="390"/>
                    <a:pt x="8237" y="0"/>
                    <a:pt x="6883" y="0"/>
                  </a:cubicBezTo>
                  <a:close/>
                </a:path>
              </a:pathLst>
            </a:custGeom>
            <a:solidFill>
              <a:srgbClr val="D2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423;p65">
              <a:extLst>
                <a:ext uri="{FF2B5EF4-FFF2-40B4-BE49-F238E27FC236}">
                  <a16:creationId xmlns:a16="http://schemas.microsoft.com/office/drawing/2014/main" id="{BA791AE6-946F-E16C-F333-6B7E14D7FAA7}"/>
                </a:ext>
              </a:extLst>
            </p:cNvPr>
            <p:cNvSpPr/>
            <p:nvPr/>
          </p:nvSpPr>
          <p:spPr>
            <a:xfrm>
              <a:off x="6596791" y="3393013"/>
              <a:ext cx="83438" cy="136081"/>
            </a:xfrm>
            <a:custGeom>
              <a:avLst/>
              <a:gdLst/>
              <a:ahLst/>
              <a:cxnLst/>
              <a:rect l="l" t="t" r="r" b="b"/>
              <a:pathLst>
                <a:path w="3181" h="5188" extrusionOk="0">
                  <a:moveTo>
                    <a:pt x="3180" y="1"/>
                  </a:moveTo>
                  <a:lnTo>
                    <a:pt x="3180" y="1"/>
                  </a:lnTo>
                  <a:cubicBezTo>
                    <a:pt x="2428" y="462"/>
                    <a:pt x="1763" y="1065"/>
                    <a:pt x="1234" y="1777"/>
                  </a:cubicBezTo>
                  <a:lnTo>
                    <a:pt x="1750" y="2543"/>
                  </a:lnTo>
                  <a:cubicBezTo>
                    <a:pt x="1851" y="2699"/>
                    <a:pt x="1743" y="2903"/>
                    <a:pt x="1560" y="2903"/>
                  </a:cubicBezTo>
                  <a:lnTo>
                    <a:pt x="1567" y="2896"/>
                  </a:lnTo>
                  <a:cubicBezTo>
                    <a:pt x="1485" y="2896"/>
                    <a:pt x="1418" y="2862"/>
                    <a:pt x="1377" y="2801"/>
                  </a:cubicBezTo>
                  <a:lnTo>
                    <a:pt x="956" y="2177"/>
                  </a:lnTo>
                  <a:cubicBezTo>
                    <a:pt x="502" y="2876"/>
                    <a:pt x="177" y="3649"/>
                    <a:pt x="0" y="4462"/>
                  </a:cubicBezTo>
                  <a:lnTo>
                    <a:pt x="489" y="5127"/>
                  </a:lnTo>
                  <a:cubicBezTo>
                    <a:pt x="520" y="5166"/>
                    <a:pt x="566" y="5187"/>
                    <a:pt x="611" y="5187"/>
                  </a:cubicBezTo>
                  <a:cubicBezTo>
                    <a:pt x="644" y="5187"/>
                    <a:pt x="677" y="5176"/>
                    <a:pt x="706" y="5154"/>
                  </a:cubicBezTo>
                  <a:lnTo>
                    <a:pt x="1017" y="4910"/>
                  </a:lnTo>
                  <a:cubicBezTo>
                    <a:pt x="1072" y="4862"/>
                    <a:pt x="1112" y="4794"/>
                    <a:pt x="1112" y="4720"/>
                  </a:cubicBezTo>
                  <a:lnTo>
                    <a:pt x="1112" y="4415"/>
                  </a:lnTo>
                  <a:cubicBezTo>
                    <a:pt x="1112" y="4360"/>
                    <a:pt x="1092" y="4306"/>
                    <a:pt x="1065" y="4259"/>
                  </a:cubicBezTo>
                  <a:lnTo>
                    <a:pt x="834" y="3947"/>
                  </a:lnTo>
                  <a:cubicBezTo>
                    <a:pt x="721" y="3769"/>
                    <a:pt x="869" y="3592"/>
                    <a:pt x="1029" y="3592"/>
                  </a:cubicBezTo>
                  <a:cubicBezTo>
                    <a:pt x="1089" y="3592"/>
                    <a:pt x="1151" y="3617"/>
                    <a:pt x="1201" y="3676"/>
                  </a:cubicBezTo>
                  <a:lnTo>
                    <a:pt x="1526" y="4110"/>
                  </a:lnTo>
                  <a:cubicBezTo>
                    <a:pt x="1607" y="4218"/>
                    <a:pt x="1729" y="4286"/>
                    <a:pt x="1865" y="4293"/>
                  </a:cubicBezTo>
                  <a:lnTo>
                    <a:pt x="2082" y="4306"/>
                  </a:lnTo>
                  <a:cubicBezTo>
                    <a:pt x="2116" y="4306"/>
                    <a:pt x="2143" y="4313"/>
                    <a:pt x="2170" y="4333"/>
                  </a:cubicBezTo>
                  <a:cubicBezTo>
                    <a:pt x="2150" y="4116"/>
                    <a:pt x="2136" y="3906"/>
                    <a:pt x="2136" y="3689"/>
                  </a:cubicBezTo>
                  <a:cubicBezTo>
                    <a:pt x="2136" y="2387"/>
                    <a:pt x="2496" y="1106"/>
                    <a:pt x="3180" y="1"/>
                  </a:cubicBezTo>
                  <a:close/>
                </a:path>
              </a:pathLst>
            </a:custGeom>
            <a:solidFill>
              <a:srgbClr val="C1CD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24;p65">
              <a:extLst>
                <a:ext uri="{FF2B5EF4-FFF2-40B4-BE49-F238E27FC236}">
                  <a16:creationId xmlns:a16="http://schemas.microsoft.com/office/drawing/2014/main" id="{364FB85D-5351-4621-405B-6600A9420983}"/>
                </a:ext>
              </a:extLst>
            </p:cNvPr>
            <p:cNvSpPr/>
            <p:nvPr/>
          </p:nvSpPr>
          <p:spPr>
            <a:xfrm>
              <a:off x="6852376" y="3672257"/>
              <a:ext cx="14951" cy="7082"/>
            </a:xfrm>
            <a:custGeom>
              <a:avLst/>
              <a:gdLst/>
              <a:ahLst/>
              <a:cxnLst/>
              <a:rect l="l" t="t" r="r" b="b"/>
              <a:pathLst>
                <a:path w="570" h="270" extrusionOk="0">
                  <a:moveTo>
                    <a:pt x="570" y="0"/>
                  </a:moveTo>
                  <a:cubicBezTo>
                    <a:pt x="380" y="34"/>
                    <a:pt x="190" y="54"/>
                    <a:pt x="0" y="75"/>
                  </a:cubicBezTo>
                  <a:lnTo>
                    <a:pt x="95" y="190"/>
                  </a:lnTo>
                  <a:cubicBezTo>
                    <a:pt x="139" y="243"/>
                    <a:pt x="202" y="269"/>
                    <a:pt x="265" y="269"/>
                  </a:cubicBezTo>
                  <a:cubicBezTo>
                    <a:pt x="338" y="269"/>
                    <a:pt x="411" y="235"/>
                    <a:pt x="454" y="170"/>
                  </a:cubicBezTo>
                  <a:lnTo>
                    <a:pt x="570" y="0"/>
                  </a:lnTo>
                  <a:close/>
                </a:path>
              </a:pathLst>
            </a:custGeom>
            <a:solidFill>
              <a:srgbClr val="C1CD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1002;p34">
            <a:extLst>
              <a:ext uri="{FF2B5EF4-FFF2-40B4-BE49-F238E27FC236}">
                <a16:creationId xmlns:a16="http://schemas.microsoft.com/office/drawing/2014/main" id="{E44F1691-4B11-E452-E629-662F1F95798B}"/>
              </a:ext>
            </a:extLst>
          </p:cNvPr>
          <p:cNvSpPr txBox="1">
            <a:spLocks/>
          </p:cNvSpPr>
          <p:nvPr/>
        </p:nvSpPr>
        <p:spPr>
          <a:xfrm>
            <a:off x="6958946" y="2327175"/>
            <a:ext cx="210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Expansão internacional</a:t>
            </a:r>
            <a:endParaRPr lang="pt-PT" dirty="0"/>
          </a:p>
        </p:txBody>
      </p:sp>
      <p:sp>
        <p:nvSpPr>
          <p:cNvPr id="963" name="Google Shape;1006;p34">
            <a:extLst>
              <a:ext uri="{FF2B5EF4-FFF2-40B4-BE49-F238E27FC236}">
                <a16:creationId xmlns:a16="http://schemas.microsoft.com/office/drawing/2014/main" id="{4DDD71AF-90DC-224B-3759-703FC495B64C}"/>
              </a:ext>
            </a:extLst>
          </p:cNvPr>
          <p:cNvSpPr txBox="1">
            <a:spLocks/>
          </p:cNvSpPr>
          <p:nvPr/>
        </p:nvSpPr>
        <p:spPr>
          <a:xfrm>
            <a:off x="6958945" y="2636015"/>
            <a:ext cx="2108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pt-PT" dirty="0"/>
              <a:t>Ao expandir sua presença além das fronteiras nacionais, a SUMOL+COMPAL ampliou seu alcance global.</a:t>
            </a:r>
            <a:endParaRPr lang="en-US" dirty="0"/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4031;p55">
            <a:extLst>
              <a:ext uri="{FF2B5EF4-FFF2-40B4-BE49-F238E27FC236}">
                <a16:creationId xmlns:a16="http://schemas.microsoft.com/office/drawing/2014/main" id="{BC0986F4-7760-E650-9E74-2876E2FCE57F}"/>
              </a:ext>
            </a:extLst>
          </p:cNvPr>
          <p:cNvGrpSpPr/>
          <p:nvPr/>
        </p:nvGrpSpPr>
        <p:grpSpPr>
          <a:xfrm>
            <a:off x="7685694" y="1698668"/>
            <a:ext cx="654901" cy="347822"/>
            <a:chOff x="229225" y="549050"/>
            <a:chExt cx="7161750" cy="4615275"/>
          </a:xfrm>
        </p:grpSpPr>
        <p:sp>
          <p:nvSpPr>
            <p:cNvPr id="997" name="Google Shape;4032;p55">
              <a:extLst>
                <a:ext uri="{FF2B5EF4-FFF2-40B4-BE49-F238E27FC236}">
                  <a16:creationId xmlns:a16="http://schemas.microsoft.com/office/drawing/2014/main" id="{A3728A89-5CA1-1F8D-91CD-DF81278DA45D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033;p55">
              <a:extLst>
                <a:ext uri="{FF2B5EF4-FFF2-40B4-BE49-F238E27FC236}">
                  <a16:creationId xmlns:a16="http://schemas.microsoft.com/office/drawing/2014/main" id="{926CDA19-D3BB-C70A-CA75-26578F577BDD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034;p55">
              <a:extLst>
                <a:ext uri="{FF2B5EF4-FFF2-40B4-BE49-F238E27FC236}">
                  <a16:creationId xmlns:a16="http://schemas.microsoft.com/office/drawing/2014/main" id="{2E7CF464-8B22-22FA-C2BA-D16F066B5153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035;p55">
              <a:extLst>
                <a:ext uri="{FF2B5EF4-FFF2-40B4-BE49-F238E27FC236}">
                  <a16:creationId xmlns:a16="http://schemas.microsoft.com/office/drawing/2014/main" id="{482719CE-7163-ABFE-42DF-40DAE45819EA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036;p55">
              <a:extLst>
                <a:ext uri="{FF2B5EF4-FFF2-40B4-BE49-F238E27FC236}">
                  <a16:creationId xmlns:a16="http://schemas.microsoft.com/office/drawing/2014/main" id="{E3A3953D-7750-FA0B-B9B5-C05ED75E851E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037;p55">
              <a:extLst>
                <a:ext uri="{FF2B5EF4-FFF2-40B4-BE49-F238E27FC236}">
                  <a16:creationId xmlns:a16="http://schemas.microsoft.com/office/drawing/2014/main" id="{A8D4F16D-EE2B-6C03-8452-1E3C7535ECDD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038;p55">
              <a:extLst>
                <a:ext uri="{FF2B5EF4-FFF2-40B4-BE49-F238E27FC236}">
                  <a16:creationId xmlns:a16="http://schemas.microsoft.com/office/drawing/2014/main" id="{F0E91203-8565-C808-29DB-311C117F11F1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039;p55">
              <a:extLst>
                <a:ext uri="{FF2B5EF4-FFF2-40B4-BE49-F238E27FC236}">
                  <a16:creationId xmlns:a16="http://schemas.microsoft.com/office/drawing/2014/main" id="{5BBF6AE8-E52E-AEF0-117B-E45AC5C55926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040;p55">
              <a:extLst>
                <a:ext uri="{FF2B5EF4-FFF2-40B4-BE49-F238E27FC236}">
                  <a16:creationId xmlns:a16="http://schemas.microsoft.com/office/drawing/2014/main" id="{5C4E085E-31D6-32C6-DAB9-86D7170F8E9C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041;p55">
              <a:extLst>
                <a:ext uri="{FF2B5EF4-FFF2-40B4-BE49-F238E27FC236}">
                  <a16:creationId xmlns:a16="http://schemas.microsoft.com/office/drawing/2014/main" id="{5EBB1D8D-0638-54D7-0398-ADE64840B201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042;p55">
              <a:extLst>
                <a:ext uri="{FF2B5EF4-FFF2-40B4-BE49-F238E27FC236}">
                  <a16:creationId xmlns:a16="http://schemas.microsoft.com/office/drawing/2014/main" id="{939FCB71-CA96-EC13-1F69-0E4FDBC38F21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043;p55">
              <a:extLst>
                <a:ext uri="{FF2B5EF4-FFF2-40B4-BE49-F238E27FC236}">
                  <a16:creationId xmlns:a16="http://schemas.microsoft.com/office/drawing/2014/main" id="{0F3DE9BA-58AF-FE09-CAEB-729BE1353319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044;p55">
              <a:extLst>
                <a:ext uri="{FF2B5EF4-FFF2-40B4-BE49-F238E27FC236}">
                  <a16:creationId xmlns:a16="http://schemas.microsoft.com/office/drawing/2014/main" id="{F62FDBCC-1FA1-F177-341D-5F1145BA5085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045;p55">
              <a:extLst>
                <a:ext uri="{FF2B5EF4-FFF2-40B4-BE49-F238E27FC236}">
                  <a16:creationId xmlns:a16="http://schemas.microsoft.com/office/drawing/2014/main" id="{7DA5F88C-739E-416F-5630-84768F33096F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046;p55">
              <a:extLst>
                <a:ext uri="{FF2B5EF4-FFF2-40B4-BE49-F238E27FC236}">
                  <a16:creationId xmlns:a16="http://schemas.microsoft.com/office/drawing/2014/main" id="{E415F09E-A590-010C-AE48-F174AAEBB1B4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047;p55">
              <a:extLst>
                <a:ext uri="{FF2B5EF4-FFF2-40B4-BE49-F238E27FC236}">
                  <a16:creationId xmlns:a16="http://schemas.microsoft.com/office/drawing/2014/main" id="{4933EA87-5AF1-0D1E-1F08-89EEB9AE7523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048;p55">
              <a:extLst>
                <a:ext uri="{FF2B5EF4-FFF2-40B4-BE49-F238E27FC236}">
                  <a16:creationId xmlns:a16="http://schemas.microsoft.com/office/drawing/2014/main" id="{AF516EEA-9B69-528A-418D-66AE835239C4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049;p55">
              <a:extLst>
                <a:ext uri="{FF2B5EF4-FFF2-40B4-BE49-F238E27FC236}">
                  <a16:creationId xmlns:a16="http://schemas.microsoft.com/office/drawing/2014/main" id="{99ECFFFD-D1C4-C003-56C9-8092C353961E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050;p55">
              <a:extLst>
                <a:ext uri="{FF2B5EF4-FFF2-40B4-BE49-F238E27FC236}">
                  <a16:creationId xmlns:a16="http://schemas.microsoft.com/office/drawing/2014/main" id="{34B0C6FD-21BA-9922-F5B3-5BDD80AF7DA0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051;p55">
              <a:extLst>
                <a:ext uri="{FF2B5EF4-FFF2-40B4-BE49-F238E27FC236}">
                  <a16:creationId xmlns:a16="http://schemas.microsoft.com/office/drawing/2014/main" id="{50AADECD-ED95-004F-55F8-3F5C252DDB15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052;p55">
              <a:extLst>
                <a:ext uri="{FF2B5EF4-FFF2-40B4-BE49-F238E27FC236}">
                  <a16:creationId xmlns:a16="http://schemas.microsoft.com/office/drawing/2014/main" id="{0CE1F49D-4389-B8DC-1D6B-3F07F1864EB6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053;p55">
              <a:extLst>
                <a:ext uri="{FF2B5EF4-FFF2-40B4-BE49-F238E27FC236}">
                  <a16:creationId xmlns:a16="http://schemas.microsoft.com/office/drawing/2014/main" id="{FF6553B7-085B-3B14-6C89-10DA8EAF51B7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054;p55">
              <a:extLst>
                <a:ext uri="{FF2B5EF4-FFF2-40B4-BE49-F238E27FC236}">
                  <a16:creationId xmlns:a16="http://schemas.microsoft.com/office/drawing/2014/main" id="{5A618950-9891-AA7F-3F13-1DA453F35BC2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055;p55">
              <a:extLst>
                <a:ext uri="{FF2B5EF4-FFF2-40B4-BE49-F238E27FC236}">
                  <a16:creationId xmlns:a16="http://schemas.microsoft.com/office/drawing/2014/main" id="{70B54BD4-974F-489D-E23E-078E659B486A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056;p55">
              <a:extLst>
                <a:ext uri="{FF2B5EF4-FFF2-40B4-BE49-F238E27FC236}">
                  <a16:creationId xmlns:a16="http://schemas.microsoft.com/office/drawing/2014/main" id="{F5061126-BCDC-CEE5-2F50-3CE7006B5871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057;p55">
              <a:extLst>
                <a:ext uri="{FF2B5EF4-FFF2-40B4-BE49-F238E27FC236}">
                  <a16:creationId xmlns:a16="http://schemas.microsoft.com/office/drawing/2014/main" id="{C5D9FB11-B140-1CA2-124B-0AE03EE3D4EB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058;p55">
              <a:extLst>
                <a:ext uri="{FF2B5EF4-FFF2-40B4-BE49-F238E27FC236}">
                  <a16:creationId xmlns:a16="http://schemas.microsoft.com/office/drawing/2014/main" id="{558613D6-1AE2-E2B9-4C0E-A4A571311A38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059;p55">
              <a:extLst>
                <a:ext uri="{FF2B5EF4-FFF2-40B4-BE49-F238E27FC236}">
                  <a16:creationId xmlns:a16="http://schemas.microsoft.com/office/drawing/2014/main" id="{D8C38EC2-80AA-8382-74C6-B2889AB2B3C7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060;p55">
              <a:extLst>
                <a:ext uri="{FF2B5EF4-FFF2-40B4-BE49-F238E27FC236}">
                  <a16:creationId xmlns:a16="http://schemas.microsoft.com/office/drawing/2014/main" id="{ABA9F419-2884-3AA3-94DE-EF68AD4CCE5C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061;p55">
              <a:extLst>
                <a:ext uri="{FF2B5EF4-FFF2-40B4-BE49-F238E27FC236}">
                  <a16:creationId xmlns:a16="http://schemas.microsoft.com/office/drawing/2014/main" id="{B4969774-0BAA-ADF4-6D5E-42E6605882A8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062;p55">
              <a:extLst>
                <a:ext uri="{FF2B5EF4-FFF2-40B4-BE49-F238E27FC236}">
                  <a16:creationId xmlns:a16="http://schemas.microsoft.com/office/drawing/2014/main" id="{98331ACF-F5EA-D08B-1E03-B6AFA33FDCBA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063;p55">
              <a:extLst>
                <a:ext uri="{FF2B5EF4-FFF2-40B4-BE49-F238E27FC236}">
                  <a16:creationId xmlns:a16="http://schemas.microsoft.com/office/drawing/2014/main" id="{3CBB150A-7F7C-504F-0E4C-41572A59F374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064;p55">
              <a:extLst>
                <a:ext uri="{FF2B5EF4-FFF2-40B4-BE49-F238E27FC236}">
                  <a16:creationId xmlns:a16="http://schemas.microsoft.com/office/drawing/2014/main" id="{BEE316CA-F7F7-0E01-CC93-177AF2387E4E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065;p55">
              <a:extLst>
                <a:ext uri="{FF2B5EF4-FFF2-40B4-BE49-F238E27FC236}">
                  <a16:creationId xmlns:a16="http://schemas.microsoft.com/office/drawing/2014/main" id="{71EB2F73-344C-573A-FB02-80C8E18FE28B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066;p55">
              <a:extLst>
                <a:ext uri="{FF2B5EF4-FFF2-40B4-BE49-F238E27FC236}">
                  <a16:creationId xmlns:a16="http://schemas.microsoft.com/office/drawing/2014/main" id="{2FECC83C-4DA2-CFC9-C3D6-4204350E04B1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067;p55">
              <a:extLst>
                <a:ext uri="{FF2B5EF4-FFF2-40B4-BE49-F238E27FC236}">
                  <a16:creationId xmlns:a16="http://schemas.microsoft.com/office/drawing/2014/main" id="{557D2E0C-4940-6E93-472F-BCFA608547C7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068;p55">
              <a:extLst>
                <a:ext uri="{FF2B5EF4-FFF2-40B4-BE49-F238E27FC236}">
                  <a16:creationId xmlns:a16="http://schemas.microsoft.com/office/drawing/2014/main" id="{8FB5B90D-97B6-E197-BC3C-489564F15685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069;p55">
              <a:extLst>
                <a:ext uri="{FF2B5EF4-FFF2-40B4-BE49-F238E27FC236}">
                  <a16:creationId xmlns:a16="http://schemas.microsoft.com/office/drawing/2014/main" id="{ADA23AAD-91FB-6F3F-A01D-C34F2FBC2B20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070;p55">
              <a:extLst>
                <a:ext uri="{FF2B5EF4-FFF2-40B4-BE49-F238E27FC236}">
                  <a16:creationId xmlns:a16="http://schemas.microsoft.com/office/drawing/2014/main" id="{0D0B6FCC-450C-0458-E49D-0CE5028E5680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071;p55">
              <a:extLst>
                <a:ext uri="{FF2B5EF4-FFF2-40B4-BE49-F238E27FC236}">
                  <a16:creationId xmlns:a16="http://schemas.microsoft.com/office/drawing/2014/main" id="{011FC50D-4873-3602-7569-852B2136CDA9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072;p55">
              <a:extLst>
                <a:ext uri="{FF2B5EF4-FFF2-40B4-BE49-F238E27FC236}">
                  <a16:creationId xmlns:a16="http://schemas.microsoft.com/office/drawing/2014/main" id="{C4D8EDB0-1D10-8C18-9BA2-F79F0B61DEFC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073;p55">
              <a:extLst>
                <a:ext uri="{FF2B5EF4-FFF2-40B4-BE49-F238E27FC236}">
                  <a16:creationId xmlns:a16="http://schemas.microsoft.com/office/drawing/2014/main" id="{157FFC07-A8EE-FABC-841F-542EA81A2C67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074;p55">
              <a:extLst>
                <a:ext uri="{FF2B5EF4-FFF2-40B4-BE49-F238E27FC236}">
                  <a16:creationId xmlns:a16="http://schemas.microsoft.com/office/drawing/2014/main" id="{9C366C8D-D471-DDFF-7050-A9F574EF28C0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075;p55">
              <a:extLst>
                <a:ext uri="{FF2B5EF4-FFF2-40B4-BE49-F238E27FC236}">
                  <a16:creationId xmlns:a16="http://schemas.microsoft.com/office/drawing/2014/main" id="{EA908E76-3D5A-0EE3-A87B-5EB923A077E1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076;p55">
              <a:extLst>
                <a:ext uri="{FF2B5EF4-FFF2-40B4-BE49-F238E27FC236}">
                  <a16:creationId xmlns:a16="http://schemas.microsoft.com/office/drawing/2014/main" id="{1649B2AE-764B-A14E-2B10-03339B29B7D0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077;p55">
              <a:extLst>
                <a:ext uri="{FF2B5EF4-FFF2-40B4-BE49-F238E27FC236}">
                  <a16:creationId xmlns:a16="http://schemas.microsoft.com/office/drawing/2014/main" id="{C7EC8557-F79E-E8C6-F54C-7D9A3554B88D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078;p55">
              <a:extLst>
                <a:ext uri="{FF2B5EF4-FFF2-40B4-BE49-F238E27FC236}">
                  <a16:creationId xmlns:a16="http://schemas.microsoft.com/office/drawing/2014/main" id="{D9BCCC73-6E3E-7A1A-1EC2-4DC45CCD3A7A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079;p55">
              <a:extLst>
                <a:ext uri="{FF2B5EF4-FFF2-40B4-BE49-F238E27FC236}">
                  <a16:creationId xmlns:a16="http://schemas.microsoft.com/office/drawing/2014/main" id="{9B2D3FA5-3499-0FBF-BC18-EF219C3D7BB4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080;p55">
              <a:extLst>
                <a:ext uri="{FF2B5EF4-FFF2-40B4-BE49-F238E27FC236}">
                  <a16:creationId xmlns:a16="http://schemas.microsoft.com/office/drawing/2014/main" id="{5E3DA0C1-44BE-4A30-4DB9-0235F5318470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081;p55">
              <a:extLst>
                <a:ext uri="{FF2B5EF4-FFF2-40B4-BE49-F238E27FC236}">
                  <a16:creationId xmlns:a16="http://schemas.microsoft.com/office/drawing/2014/main" id="{4816B6B2-B404-D383-1AD8-B2C209CCB4E0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082;p55">
              <a:extLst>
                <a:ext uri="{FF2B5EF4-FFF2-40B4-BE49-F238E27FC236}">
                  <a16:creationId xmlns:a16="http://schemas.microsoft.com/office/drawing/2014/main" id="{6F60D98D-7364-BBC5-F0F2-D0E363DA781B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083;p55">
              <a:extLst>
                <a:ext uri="{FF2B5EF4-FFF2-40B4-BE49-F238E27FC236}">
                  <a16:creationId xmlns:a16="http://schemas.microsoft.com/office/drawing/2014/main" id="{A105B624-4BC0-C94C-ED72-7F58A7B3C88C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084;p55">
              <a:extLst>
                <a:ext uri="{FF2B5EF4-FFF2-40B4-BE49-F238E27FC236}">
                  <a16:creationId xmlns:a16="http://schemas.microsoft.com/office/drawing/2014/main" id="{5719F4BE-E34D-9135-213D-12FF2F7179D8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085;p55">
              <a:extLst>
                <a:ext uri="{FF2B5EF4-FFF2-40B4-BE49-F238E27FC236}">
                  <a16:creationId xmlns:a16="http://schemas.microsoft.com/office/drawing/2014/main" id="{3B753913-A13F-32BE-B7A8-E1648438881E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086;p55">
              <a:extLst>
                <a:ext uri="{FF2B5EF4-FFF2-40B4-BE49-F238E27FC236}">
                  <a16:creationId xmlns:a16="http://schemas.microsoft.com/office/drawing/2014/main" id="{2EEFDEF5-F0A9-23E0-7348-EEFB1259A3BC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087;p55">
              <a:extLst>
                <a:ext uri="{FF2B5EF4-FFF2-40B4-BE49-F238E27FC236}">
                  <a16:creationId xmlns:a16="http://schemas.microsoft.com/office/drawing/2014/main" id="{1EBA71D4-5F07-EA4C-D197-ABC26B81B2D6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088;p55">
              <a:extLst>
                <a:ext uri="{FF2B5EF4-FFF2-40B4-BE49-F238E27FC236}">
                  <a16:creationId xmlns:a16="http://schemas.microsoft.com/office/drawing/2014/main" id="{54D17565-BE80-BBDE-20D5-A1D5AC4EB9E8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089;p55">
              <a:extLst>
                <a:ext uri="{FF2B5EF4-FFF2-40B4-BE49-F238E27FC236}">
                  <a16:creationId xmlns:a16="http://schemas.microsoft.com/office/drawing/2014/main" id="{4C43832C-59F6-70D5-B30C-FEA0DFC8BB29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090;p55">
              <a:extLst>
                <a:ext uri="{FF2B5EF4-FFF2-40B4-BE49-F238E27FC236}">
                  <a16:creationId xmlns:a16="http://schemas.microsoft.com/office/drawing/2014/main" id="{87773278-E536-B3E2-1A52-D2FCAD708DB3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091;p55">
              <a:extLst>
                <a:ext uri="{FF2B5EF4-FFF2-40B4-BE49-F238E27FC236}">
                  <a16:creationId xmlns:a16="http://schemas.microsoft.com/office/drawing/2014/main" id="{6E7A25CE-3635-B9BF-7066-09D416664E02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092;p55">
              <a:extLst>
                <a:ext uri="{FF2B5EF4-FFF2-40B4-BE49-F238E27FC236}">
                  <a16:creationId xmlns:a16="http://schemas.microsoft.com/office/drawing/2014/main" id="{603D42C1-DCC7-166A-D9BB-F56222028786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093;p55">
              <a:extLst>
                <a:ext uri="{FF2B5EF4-FFF2-40B4-BE49-F238E27FC236}">
                  <a16:creationId xmlns:a16="http://schemas.microsoft.com/office/drawing/2014/main" id="{F447D373-0010-2DAF-F440-85A74472BE11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094;p55">
              <a:extLst>
                <a:ext uri="{FF2B5EF4-FFF2-40B4-BE49-F238E27FC236}">
                  <a16:creationId xmlns:a16="http://schemas.microsoft.com/office/drawing/2014/main" id="{07841951-B37B-B05C-C795-6F0EC30F2117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095;p55">
              <a:extLst>
                <a:ext uri="{FF2B5EF4-FFF2-40B4-BE49-F238E27FC236}">
                  <a16:creationId xmlns:a16="http://schemas.microsoft.com/office/drawing/2014/main" id="{2FF4C24E-C160-11CC-71BD-54933E55C829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096;p55">
              <a:extLst>
                <a:ext uri="{FF2B5EF4-FFF2-40B4-BE49-F238E27FC236}">
                  <a16:creationId xmlns:a16="http://schemas.microsoft.com/office/drawing/2014/main" id="{01E3FD98-E9D1-9EAE-45EC-797E376ED1F5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097;p55">
              <a:extLst>
                <a:ext uri="{FF2B5EF4-FFF2-40B4-BE49-F238E27FC236}">
                  <a16:creationId xmlns:a16="http://schemas.microsoft.com/office/drawing/2014/main" id="{C2A2B8DF-9227-DEBA-E190-8C87E5378129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098;p55">
              <a:extLst>
                <a:ext uri="{FF2B5EF4-FFF2-40B4-BE49-F238E27FC236}">
                  <a16:creationId xmlns:a16="http://schemas.microsoft.com/office/drawing/2014/main" id="{8B7D328A-753E-C0C1-3E01-542514FA20CE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099;p55">
              <a:extLst>
                <a:ext uri="{FF2B5EF4-FFF2-40B4-BE49-F238E27FC236}">
                  <a16:creationId xmlns:a16="http://schemas.microsoft.com/office/drawing/2014/main" id="{DC0AE942-3DCD-58B2-884C-18A28B4CE60D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100;p55">
              <a:extLst>
                <a:ext uri="{FF2B5EF4-FFF2-40B4-BE49-F238E27FC236}">
                  <a16:creationId xmlns:a16="http://schemas.microsoft.com/office/drawing/2014/main" id="{15E6EDAA-7E6C-1B8E-F8A0-BD42005DE30C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101;p55">
              <a:extLst>
                <a:ext uri="{FF2B5EF4-FFF2-40B4-BE49-F238E27FC236}">
                  <a16:creationId xmlns:a16="http://schemas.microsoft.com/office/drawing/2014/main" id="{F9E9EF53-0C3B-969A-8928-7119AD1D7F81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102;p55">
              <a:extLst>
                <a:ext uri="{FF2B5EF4-FFF2-40B4-BE49-F238E27FC236}">
                  <a16:creationId xmlns:a16="http://schemas.microsoft.com/office/drawing/2014/main" id="{8F727A62-695E-1356-E1B0-536E1DB68800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103;p55">
              <a:extLst>
                <a:ext uri="{FF2B5EF4-FFF2-40B4-BE49-F238E27FC236}">
                  <a16:creationId xmlns:a16="http://schemas.microsoft.com/office/drawing/2014/main" id="{9CB75C2C-C30B-8489-1746-1D3E9361FF0C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104;p55">
              <a:extLst>
                <a:ext uri="{FF2B5EF4-FFF2-40B4-BE49-F238E27FC236}">
                  <a16:creationId xmlns:a16="http://schemas.microsoft.com/office/drawing/2014/main" id="{8AAE5F69-5A41-5779-93BF-81F63B4A6FF1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105;p55">
              <a:extLst>
                <a:ext uri="{FF2B5EF4-FFF2-40B4-BE49-F238E27FC236}">
                  <a16:creationId xmlns:a16="http://schemas.microsoft.com/office/drawing/2014/main" id="{A14E3EE1-106A-13D0-0307-AC10F0A015D4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106;p55">
              <a:extLst>
                <a:ext uri="{FF2B5EF4-FFF2-40B4-BE49-F238E27FC236}">
                  <a16:creationId xmlns:a16="http://schemas.microsoft.com/office/drawing/2014/main" id="{73152417-57B9-1A08-32D1-6611EBAA99F3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107;p55">
              <a:extLst>
                <a:ext uri="{FF2B5EF4-FFF2-40B4-BE49-F238E27FC236}">
                  <a16:creationId xmlns:a16="http://schemas.microsoft.com/office/drawing/2014/main" id="{5FE0FD3D-295F-440A-C73C-CB5C76962887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108;p55">
              <a:extLst>
                <a:ext uri="{FF2B5EF4-FFF2-40B4-BE49-F238E27FC236}">
                  <a16:creationId xmlns:a16="http://schemas.microsoft.com/office/drawing/2014/main" id="{10ACD448-0596-E752-99B5-B062AF10ADF3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109;p55">
              <a:extLst>
                <a:ext uri="{FF2B5EF4-FFF2-40B4-BE49-F238E27FC236}">
                  <a16:creationId xmlns:a16="http://schemas.microsoft.com/office/drawing/2014/main" id="{F8F4FA4D-7039-F181-28B9-A041FB0E8718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110;p55">
              <a:extLst>
                <a:ext uri="{FF2B5EF4-FFF2-40B4-BE49-F238E27FC236}">
                  <a16:creationId xmlns:a16="http://schemas.microsoft.com/office/drawing/2014/main" id="{7999E8B7-9892-DF3D-DD74-618088DF7B04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111;p55">
              <a:extLst>
                <a:ext uri="{FF2B5EF4-FFF2-40B4-BE49-F238E27FC236}">
                  <a16:creationId xmlns:a16="http://schemas.microsoft.com/office/drawing/2014/main" id="{3C0DD3F7-B37C-350F-D09F-135EE33C9451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112;p55">
              <a:extLst>
                <a:ext uri="{FF2B5EF4-FFF2-40B4-BE49-F238E27FC236}">
                  <a16:creationId xmlns:a16="http://schemas.microsoft.com/office/drawing/2014/main" id="{26E8C66A-A7AE-549B-E43A-C8DBA82AE71B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113;p55">
              <a:extLst>
                <a:ext uri="{FF2B5EF4-FFF2-40B4-BE49-F238E27FC236}">
                  <a16:creationId xmlns:a16="http://schemas.microsoft.com/office/drawing/2014/main" id="{095963B6-39C9-80AE-A7BE-144673D36C33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114;p55">
              <a:extLst>
                <a:ext uri="{FF2B5EF4-FFF2-40B4-BE49-F238E27FC236}">
                  <a16:creationId xmlns:a16="http://schemas.microsoft.com/office/drawing/2014/main" id="{5261302A-2E1F-757B-AF8B-470A62D628EE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115;p55">
              <a:extLst>
                <a:ext uri="{FF2B5EF4-FFF2-40B4-BE49-F238E27FC236}">
                  <a16:creationId xmlns:a16="http://schemas.microsoft.com/office/drawing/2014/main" id="{6710BF5C-48D9-B274-E7B8-A27E08958560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116;p55">
              <a:extLst>
                <a:ext uri="{FF2B5EF4-FFF2-40B4-BE49-F238E27FC236}">
                  <a16:creationId xmlns:a16="http://schemas.microsoft.com/office/drawing/2014/main" id="{7540831C-273F-F5AE-5FE6-E6B149787A44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117;p55">
              <a:extLst>
                <a:ext uri="{FF2B5EF4-FFF2-40B4-BE49-F238E27FC236}">
                  <a16:creationId xmlns:a16="http://schemas.microsoft.com/office/drawing/2014/main" id="{D84FC257-7DD8-405D-81C7-ECA520F2980F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118;p55">
              <a:extLst>
                <a:ext uri="{FF2B5EF4-FFF2-40B4-BE49-F238E27FC236}">
                  <a16:creationId xmlns:a16="http://schemas.microsoft.com/office/drawing/2014/main" id="{849ABAEB-FC7F-85DE-C112-B8636C05138F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119;p55">
              <a:extLst>
                <a:ext uri="{FF2B5EF4-FFF2-40B4-BE49-F238E27FC236}">
                  <a16:creationId xmlns:a16="http://schemas.microsoft.com/office/drawing/2014/main" id="{4AE8BD30-2086-6BED-7130-7EEE75038C83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120;p55">
              <a:extLst>
                <a:ext uri="{FF2B5EF4-FFF2-40B4-BE49-F238E27FC236}">
                  <a16:creationId xmlns:a16="http://schemas.microsoft.com/office/drawing/2014/main" id="{982D62C6-EE3B-FFF2-6C88-CE398593BBE4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121;p55">
              <a:extLst>
                <a:ext uri="{FF2B5EF4-FFF2-40B4-BE49-F238E27FC236}">
                  <a16:creationId xmlns:a16="http://schemas.microsoft.com/office/drawing/2014/main" id="{BFD5B5D2-5A76-C5CC-9A19-4D0B0532A581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122;p55">
              <a:extLst>
                <a:ext uri="{FF2B5EF4-FFF2-40B4-BE49-F238E27FC236}">
                  <a16:creationId xmlns:a16="http://schemas.microsoft.com/office/drawing/2014/main" id="{442B3739-A065-E0D6-9749-11224937F0EE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123;p55">
              <a:extLst>
                <a:ext uri="{FF2B5EF4-FFF2-40B4-BE49-F238E27FC236}">
                  <a16:creationId xmlns:a16="http://schemas.microsoft.com/office/drawing/2014/main" id="{E1F85DCB-CE25-D95B-A9D1-8D7B3A15B94F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124;p55">
              <a:extLst>
                <a:ext uri="{FF2B5EF4-FFF2-40B4-BE49-F238E27FC236}">
                  <a16:creationId xmlns:a16="http://schemas.microsoft.com/office/drawing/2014/main" id="{4E805ABA-98C7-A89E-8C32-220FB7DF3FF4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125;p55">
              <a:extLst>
                <a:ext uri="{FF2B5EF4-FFF2-40B4-BE49-F238E27FC236}">
                  <a16:creationId xmlns:a16="http://schemas.microsoft.com/office/drawing/2014/main" id="{0FDF02A7-95A5-7839-07D9-04A7F607874C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126;p55">
              <a:extLst>
                <a:ext uri="{FF2B5EF4-FFF2-40B4-BE49-F238E27FC236}">
                  <a16:creationId xmlns:a16="http://schemas.microsoft.com/office/drawing/2014/main" id="{D2A5FF2B-7133-FF38-8B26-800EB2F0EDA3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127;p55">
              <a:extLst>
                <a:ext uri="{FF2B5EF4-FFF2-40B4-BE49-F238E27FC236}">
                  <a16:creationId xmlns:a16="http://schemas.microsoft.com/office/drawing/2014/main" id="{F629A130-0077-A63A-409F-0EC62B2A510B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128;p55">
              <a:extLst>
                <a:ext uri="{FF2B5EF4-FFF2-40B4-BE49-F238E27FC236}">
                  <a16:creationId xmlns:a16="http://schemas.microsoft.com/office/drawing/2014/main" id="{FEE83BB9-C253-B55A-00A3-0E026FBC2404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129;p55">
              <a:extLst>
                <a:ext uri="{FF2B5EF4-FFF2-40B4-BE49-F238E27FC236}">
                  <a16:creationId xmlns:a16="http://schemas.microsoft.com/office/drawing/2014/main" id="{61B30193-2111-A60D-E47C-7B99E67CB1C6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130;p55">
              <a:extLst>
                <a:ext uri="{FF2B5EF4-FFF2-40B4-BE49-F238E27FC236}">
                  <a16:creationId xmlns:a16="http://schemas.microsoft.com/office/drawing/2014/main" id="{026C6CF0-0109-239E-165B-CE22E4193871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131;p55">
              <a:extLst>
                <a:ext uri="{FF2B5EF4-FFF2-40B4-BE49-F238E27FC236}">
                  <a16:creationId xmlns:a16="http://schemas.microsoft.com/office/drawing/2014/main" id="{6504667B-02D3-8F51-76A7-7C186A412E71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132;p55">
              <a:extLst>
                <a:ext uri="{FF2B5EF4-FFF2-40B4-BE49-F238E27FC236}">
                  <a16:creationId xmlns:a16="http://schemas.microsoft.com/office/drawing/2014/main" id="{52518BC2-2EB5-EB4A-955A-E3D85C666E4E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133;p55">
              <a:extLst>
                <a:ext uri="{FF2B5EF4-FFF2-40B4-BE49-F238E27FC236}">
                  <a16:creationId xmlns:a16="http://schemas.microsoft.com/office/drawing/2014/main" id="{B307130C-2F18-2DD5-45EA-A8C16F7C2B5C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134;p55">
              <a:extLst>
                <a:ext uri="{FF2B5EF4-FFF2-40B4-BE49-F238E27FC236}">
                  <a16:creationId xmlns:a16="http://schemas.microsoft.com/office/drawing/2014/main" id="{76168C77-DF79-1DF0-9C1F-1DBD51C3446E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135;p55">
              <a:extLst>
                <a:ext uri="{FF2B5EF4-FFF2-40B4-BE49-F238E27FC236}">
                  <a16:creationId xmlns:a16="http://schemas.microsoft.com/office/drawing/2014/main" id="{CA9D6CE2-8960-6781-E233-50065A25C94B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136;p55">
              <a:extLst>
                <a:ext uri="{FF2B5EF4-FFF2-40B4-BE49-F238E27FC236}">
                  <a16:creationId xmlns:a16="http://schemas.microsoft.com/office/drawing/2014/main" id="{7132C102-338B-E2A2-9E39-A9925CB2C023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137;p55">
              <a:extLst>
                <a:ext uri="{FF2B5EF4-FFF2-40B4-BE49-F238E27FC236}">
                  <a16:creationId xmlns:a16="http://schemas.microsoft.com/office/drawing/2014/main" id="{2CB87910-1486-EF13-D0AB-656258042ABC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138;p55">
              <a:extLst>
                <a:ext uri="{FF2B5EF4-FFF2-40B4-BE49-F238E27FC236}">
                  <a16:creationId xmlns:a16="http://schemas.microsoft.com/office/drawing/2014/main" id="{84203C9E-CE17-5ED1-040B-BB2BBBDF39AD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139;p55">
              <a:extLst>
                <a:ext uri="{FF2B5EF4-FFF2-40B4-BE49-F238E27FC236}">
                  <a16:creationId xmlns:a16="http://schemas.microsoft.com/office/drawing/2014/main" id="{C3E8F538-6B77-E21F-DE46-CF49A5A742ED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140;p55">
              <a:extLst>
                <a:ext uri="{FF2B5EF4-FFF2-40B4-BE49-F238E27FC236}">
                  <a16:creationId xmlns:a16="http://schemas.microsoft.com/office/drawing/2014/main" id="{A0EDF26D-6D63-67CA-2608-1A55EC3FB738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141;p55">
              <a:extLst>
                <a:ext uri="{FF2B5EF4-FFF2-40B4-BE49-F238E27FC236}">
                  <a16:creationId xmlns:a16="http://schemas.microsoft.com/office/drawing/2014/main" id="{5A03B5C9-A0C3-BEE0-3C05-7ECC5A44CFCA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142;p55">
              <a:extLst>
                <a:ext uri="{FF2B5EF4-FFF2-40B4-BE49-F238E27FC236}">
                  <a16:creationId xmlns:a16="http://schemas.microsoft.com/office/drawing/2014/main" id="{B27F782E-F987-DAF5-612A-1E8D1D20E847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143;p55">
              <a:extLst>
                <a:ext uri="{FF2B5EF4-FFF2-40B4-BE49-F238E27FC236}">
                  <a16:creationId xmlns:a16="http://schemas.microsoft.com/office/drawing/2014/main" id="{D83D901B-DCC8-39C4-9B84-70C156CABEC3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144;p55">
              <a:extLst>
                <a:ext uri="{FF2B5EF4-FFF2-40B4-BE49-F238E27FC236}">
                  <a16:creationId xmlns:a16="http://schemas.microsoft.com/office/drawing/2014/main" id="{E1B3042D-33FC-6E32-50F8-AF0BDAEF2589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145;p55">
              <a:extLst>
                <a:ext uri="{FF2B5EF4-FFF2-40B4-BE49-F238E27FC236}">
                  <a16:creationId xmlns:a16="http://schemas.microsoft.com/office/drawing/2014/main" id="{78B3BB2D-B9DF-3581-909C-89CABA185FB5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146;p55">
              <a:extLst>
                <a:ext uri="{FF2B5EF4-FFF2-40B4-BE49-F238E27FC236}">
                  <a16:creationId xmlns:a16="http://schemas.microsoft.com/office/drawing/2014/main" id="{8D2C5904-1309-A956-6727-B50D4C32CC1D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147;p55">
              <a:extLst>
                <a:ext uri="{FF2B5EF4-FFF2-40B4-BE49-F238E27FC236}">
                  <a16:creationId xmlns:a16="http://schemas.microsoft.com/office/drawing/2014/main" id="{9879CC18-754C-6AE8-8669-D131C57E694B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148;p55">
              <a:extLst>
                <a:ext uri="{FF2B5EF4-FFF2-40B4-BE49-F238E27FC236}">
                  <a16:creationId xmlns:a16="http://schemas.microsoft.com/office/drawing/2014/main" id="{45178301-FDEB-E3DA-4C27-F9C82724AB12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661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499246" y="1869261"/>
            <a:ext cx="6309421" cy="3274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Forma </a:t>
            </a:r>
            <a:r>
              <a:rPr lang="pt-PT" sz="5400" b="1" kern="0" dirty="0" err="1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Júridica</a:t>
            </a:r>
            <a:endParaRPr lang="pt-PT" sz="5400" b="1" kern="0" dirty="0">
              <a:solidFill>
                <a:srgbClr val="000000"/>
              </a:solidFill>
              <a:effectLst/>
              <a:latin typeface="Khant Medium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2" name="Google Shape;852;p32"/>
          <p:cNvSpPr txBox="1">
            <a:spLocks noGrp="1"/>
          </p:cNvSpPr>
          <p:nvPr>
            <p:ph type="title" idx="2"/>
          </p:nvPr>
        </p:nvSpPr>
        <p:spPr>
          <a:xfrm>
            <a:off x="4098923" y="998810"/>
            <a:ext cx="1110066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934" name="Google Shape;934;p32"/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F23855-5C3F-77DE-C742-E0E67FBF951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2B9F83F5-7284-C5A8-CF51-2393D861D20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BBE6B01-C8CE-15C7-3BB7-455C2384629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86755AF-8615-3B4E-7CED-CF52711E148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A77A3D2-159B-FA75-4EEE-053CF790333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A864ACA3-C806-CF77-670E-69D5B3CF79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3B1C65F-0A66-6265-8D5F-9089777B79D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1C4B2EC-BEA0-EF3B-7782-C1A6C9E3F4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7C73595-AB2B-80F4-27F1-35CEB16AAFB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27C516-959B-EB41-A405-B472689D2AF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CC617F0-6B55-E7B9-C998-E6D97112DF3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B7FAFC2-C2D1-43D8-CAB0-1F750E3924C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153621-4BFC-A5C8-41D9-27050AA6311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EBA3930-2A47-1D6C-021C-E222DEF4B31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5A1670E-162E-0C3B-5321-26ACEDF95EE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58EB8FB-7EEE-4B1C-BE43-B8DC3023014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C134576F-196C-324C-875C-5039EBCECB7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C6CEAF5-350E-460A-9B64-0C9F2925EEF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C42744-AEFA-DFBB-9C4F-B2041442F43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35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3333660" y="34127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 Juridica</a:t>
            </a:r>
            <a:endParaRPr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6FAAF36-E8B3-1A55-BEF3-A226D86F98C9}"/>
              </a:ext>
            </a:extLst>
          </p:cNvPr>
          <p:cNvSpPr txBox="1"/>
          <p:nvPr/>
        </p:nvSpPr>
        <p:spPr>
          <a:xfrm>
            <a:off x="370606" y="981632"/>
            <a:ext cx="4153086" cy="3981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MESA DA ASSEMBLEIA GERAL /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Chair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general meeting 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Raquel Diniz Cuba Martins - Presidente / </a:t>
            </a: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Chairwoman</a:t>
            </a:r>
            <a:endParaRPr lang="pt-PT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pt-PT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CONSELHO DE ADMINISTRAÇÃO /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Board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directors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Sérgio Brito Pires Eusébio - Presidente / Chairman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Amélia Maria Brito Pires Eusébio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de Magalhães Pires de Lima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Rui Libório Frade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Diogo Carlos Tição dos Santos Pereira Dias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Duarte Nunes Ferreira Lopes Pinto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João António Brito Pires Eusébio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José Manuel Doutel Jordão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José Tomaz Júdice Gamito Pires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Luís Fernando da Costa Magalhães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pt-PT" sz="1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pt-PT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219912E-ED25-E14E-B259-57E9CDEC5010}"/>
              </a:ext>
            </a:extLst>
          </p:cNvPr>
          <p:cNvSpPr txBox="1"/>
          <p:nvPr/>
        </p:nvSpPr>
        <p:spPr>
          <a:xfrm>
            <a:off x="4945354" y="981632"/>
            <a:ext cx="3738856" cy="382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CONSELHO FISCAL /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Audit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committee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Manuel Baptista Figueiredo Presidente / Chairman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Joaquim Andrade Gonçalves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António Augusto de </a:t>
            </a: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Barahona</a:t>
            </a: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Fernandes de Almeida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Fernando Pereira da Cruz Suplente / </a:t>
            </a: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Alternate</a:t>
            </a:r>
            <a:endParaRPr lang="pt-PT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pt-PT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REVISOR OFICIAL DE CONTAS /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Statutory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auditor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PricewaterhouseCoopers</a:t>
            </a: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SROC, Lda., Sociedade de Revisores Oficiais de Contas Representada por Jorge Manuel Santos Costa ou António Joaquim Brochado Correia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José Manuel Henriques Bernardo Suplente / </a:t>
            </a: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Alternate</a:t>
            </a: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pt-PT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SECRETÁRIO DA SOCIEDADE /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Company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secretary</a:t>
            </a:r>
            <a:r>
              <a:rPr lang="pt-PT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PT" sz="1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Filipa Montes Palma Salazar Leite Suplente / </a:t>
            </a:r>
            <a:r>
              <a:rPr lang="pt-PT" sz="1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Alternate</a:t>
            </a:r>
            <a:endParaRPr lang="pt-PT" sz="1100" dirty="0"/>
          </a:p>
        </p:txBody>
      </p:sp>
      <p:grpSp>
        <p:nvGrpSpPr>
          <p:cNvPr id="46" name="Google Shape;934;p32">
            <a:extLst>
              <a:ext uri="{FF2B5EF4-FFF2-40B4-BE49-F238E27FC236}">
                <a16:creationId xmlns:a16="http://schemas.microsoft.com/office/drawing/2014/main" id="{5B1E0E91-E01D-7DA8-C486-94764B68C8D0}"/>
              </a:ext>
            </a:extLst>
          </p:cNvPr>
          <p:cNvGrpSpPr/>
          <p:nvPr/>
        </p:nvGrpSpPr>
        <p:grpSpPr>
          <a:xfrm rot="5400000">
            <a:off x="1020734" y="1118734"/>
            <a:ext cx="85800" cy="1330368"/>
            <a:chOff x="978925" y="1314225"/>
            <a:chExt cx="85800" cy="1306200"/>
          </a:xfrm>
        </p:grpSpPr>
        <p:sp>
          <p:nvSpPr>
            <p:cNvPr id="47" name="Google Shape;935;p32">
              <a:extLst>
                <a:ext uri="{FF2B5EF4-FFF2-40B4-BE49-F238E27FC236}">
                  <a16:creationId xmlns:a16="http://schemas.microsoft.com/office/drawing/2014/main" id="{BACDEA40-BD28-D058-0E6A-3B29E1092399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7;p32">
              <a:extLst>
                <a:ext uri="{FF2B5EF4-FFF2-40B4-BE49-F238E27FC236}">
                  <a16:creationId xmlns:a16="http://schemas.microsoft.com/office/drawing/2014/main" id="{17621C9F-D775-295D-E510-A84AB799576C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;p32">
              <a:extLst>
                <a:ext uri="{FF2B5EF4-FFF2-40B4-BE49-F238E27FC236}">
                  <a16:creationId xmlns:a16="http://schemas.microsoft.com/office/drawing/2014/main" id="{634C50CF-1738-1E86-1614-24C6B649EFD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1;p32">
              <a:extLst>
                <a:ext uri="{FF2B5EF4-FFF2-40B4-BE49-F238E27FC236}">
                  <a16:creationId xmlns:a16="http://schemas.microsoft.com/office/drawing/2014/main" id="{AFA83A1E-0172-3106-037F-66898C0E05A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3;p32">
              <a:extLst>
                <a:ext uri="{FF2B5EF4-FFF2-40B4-BE49-F238E27FC236}">
                  <a16:creationId xmlns:a16="http://schemas.microsoft.com/office/drawing/2014/main" id="{E3C0A938-EABA-B69C-1CA9-07680799CE23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5;p32">
              <a:extLst>
                <a:ext uri="{FF2B5EF4-FFF2-40B4-BE49-F238E27FC236}">
                  <a16:creationId xmlns:a16="http://schemas.microsoft.com/office/drawing/2014/main" id="{315D05BD-BFF8-8611-066B-5E336B380F1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7;p32">
              <a:extLst>
                <a:ext uri="{FF2B5EF4-FFF2-40B4-BE49-F238E27FC236}">
                  <a16:creationId xmlns:a16="http://schemas.microsoft.com/office/drawing/2014/main" id="{B67753A7-E90E-A004-D29D-00B95359FC8C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9;p32">
              <a:extLst>
                <a:ext uri="{FF2B5EF4-FFF2-40B4-BE49-F238E27FC236}">
                  <a16:creationId xmlns:a16="http://schemas.microsoft.com/office/drawing/2014/main" id="{D4AF29E5-4197-BCA3-C849-47F4F5A3250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1;p32">
              <a:extLst>
                <a:ext uri="{FF2B5EF4-FFF2-40B4-BE49-F238E27FC236}">
                  <a16:creationId xmlns:a16="http://schemas.microsoft.com/office/drawing/2014/main" id="{ABB0CB1F-E04B-8DB8-BF85-98FE5AF1B068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934;p32">
            <a:extLst>
              <a:ext uri="{FF2B5EF4-FFF2-40B4-BE49-F238E27FC236}">
                <a16:creationId xmlns:a16="http://schemas.microsoft.com/office/drawing/2014/main" id="{D6047BF5-0964-2168-F89F-29BE22DD2AAE}"/>
              </a:ext>
            </a:extLst>
          </p:cNvPr>
          <p:cNvGrpSpPr/>
          <p:nvPr/>
        </p:nvGrpSpPr>
        <p:grpSpPr>
          <a:xfrm rot="5400000">
            <a:off x="2432457" y="1118734"/>
            <a:ext cx="85800" cy="1330368"/>
            <a:chOff x="978925" y="1314225"/>
            <a:chExt cx="85800" cy="1306200"/>
          </a:xfrm>
        </p:grpSpPr>
        <p:sp>
          <p:nvSpPr>
            <p:cNvPr id="770" name="Google Shape;935;p32">
              <a:extLst>
                <a:ext uri="{FF2B5EF4-FFF2-40B4-BE49-F238E27FC236}">
                  <a16:creationId xmlns:a16="http://schemas.microsoft.com/office/drawing/2014/main" id="{934FA53E-A36F-93EA-B62C-FEE212796DD9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937;p32">
              <a:extLst>
                <a:ext uri="{FF2B5EF4-FFF2-40B4-BE49-F238E27FC236}">
                  <a16:creationId xmlns:a16="http://schemas.microsoft.com/office/drawing/2014/main" id="{9151D7CB-9C04-349B-4D6A-BB6A0AC36902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939;p32">
              <a:extLst>
                <a:ext uri="{FF2B5EF4-FFF2-40B4-BE49-F238E27FC236}">
                  <a16:creationId xmlns:a16="http://schemas.microsoft.com/office/drawing/2014/main" id="{1236F507-D008-1B38-92E1-BAC1F2B389B8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941;p32">
              <a:extLst>
                <a:ext uri="{FF2B5EF4-FFF2-40B4-BE49-F238E27FC236}">
                  <a16:creationId xmlns:a16="http://schemas.microsoft.com/office/drawing/2014/main" id="{35D425C4-FA06-7950-C4F5-2228A78402DF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943;p32">
              <a:extLst>
                <a:ext uri="{FF2B5EF4-FFF2-40B4-BE49-F238E27FC236}">
                  <a16:creationId xmlns:a16="http://schemas.microsoft.com/office/drawing/2014/main" id="{E2119866-4A91-BFB9-F920-A0A4E6B1F4B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945;p32">
              <a:extLst>
                <a:ext uri="{FF2B5EF4-FFF2-40B4-BE49-F238E27FC236}">
                  <a16:creationId xmlns:a16="http://schemas.microsoft.com/office/drawing/2014/main" id="{2BCDC926-77F5-B87B-864A-45289133230E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947;p32">
              <a:extLst>
                <a:ext uri="{FF2B5EF4-FFF2-40B4-BE49-F238E27FC236}">
                  <a16:creationId xmlns:a16="http://schemas.microsoft.com/office/drawing/2014/main" id="{523E40A6-00AA-9525-5DEB-014A0AABCB7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949;p32">
              <a:extLst>
                <a:ext uri="{FF2B5EF4-FFF2-40B4-BE49-F238E27FC236}">
                  <a16:creationId xmlns:a16="http://schemas.microsoft.com/office/drawing/2014/main" id="{3F9983C8-BE6A-61F9-AE1C-F6F7A190DB7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951;p32">
              <a:extLst>
                <a:ext uri="{FF2B5EF4-FFF2-40B4-BE49-F238E27FC236}">
                  <a16:creationId xmlns:a16="http://schemas.microsoft.com/office/drawing/2014/main" id="{6AA68E4D-4759-C678-4383-4625077264B3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934;p32">
            <a:extLst>
              <a:ext uri="{FF2B5EF4-FFF2-40B4-BE49-F238E27FC236}">
                <a16:creationId xmlns:a16="http://schemas.microsoft.com/office/drawing/2014/main" id="{C14DDD05-EA19-0EA6-F3B9-9FB4EEA27552}"/>
              </a:ext>
            </a:extLst>
          </p:cNvPr>
          <p:cNvGrpSpPr/>
          <p:nvPr/>
        </p:nvGrpSpPr>
        <p:grpSpPr>
          <a:xfrm rot="5400000">
            <a:off x="3833534" y="1118734"/>
            <a:ext cx="85800" cy="1330368"/>
            <a:chOff x="978925" y="1314225"/>
            <a:chExt cx="85800" cy="1306200"/>
          </a:xfrm>
        </p:grpSpPr>
        <p:sp>
          <p:nvSpPr>
            <p:cNvPr id="780" name="Google Shape;935;p32">
              <a:extLst>
                <a:ext uri="{FF2B5EF4-FFF2-40B4-BE49-F238E27FC236}">
                  <a16:creationId xmlns:a16="http://schemas.microsoft.com/office/drawing/2014/main" id="{5EEF2CD7-9BC0-4F55-E8D1-6B84D775B26C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937;p32">
              <a:extLst>
                <a:ext uri="{FF2B5EF4-FFF2-40B4-BE49-F238E27FC236}">
                  <a16:creationId xmlns:a16="http://schemas.microsoft.com/office/drawing/2014/main" id="{D2973032-8854-1BF6-E2D6-9DA090832B60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939;p32">
              <a:extLst>
                <a:ext uri="{FF2B5EF4-FFF2-40B4-BE49-F238E27FC236}">
                  <a16:creationId xmlns:a16="http://schemas.microsoft.com/office/drawing/2014/main" id="{1924E7CA-5C2E-1F39-3B8F-62F0FEFD7F3F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941;p32">
              <a:extLst>
                <a:ext uri="{FF2B5EF4-FFF2-40B4-BE49-F238E27FC236}">
                  <a16:creationId xmlns:a16="http://schemas.microsoft.com/office/drawing/2014/main" id="{66F6D6D7-D18C-0249-5763-00F1F2EB6551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943;p32">
              <a:extLst>
                <a:ext uri="{FF2B5EF4-FFF2-40B4-BE49-F238E27FC236}">
                  <a16:creationId xmlns:a16="http://schemas.microsoft.com/office/drawing/2014/main" id="{2E4CF3BD-B826-84A1-ADE4-2A16D1935A93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945;p32">
              <a:extLst>
                <a:ext uri="{FF2B5EF4-FFF2-40B4-BE49-F238E27FC236}">
                  <a16:creationId xmlns:a16="http://schemas.microsoft.com/office/drawing/2014/main" id="{3DF41B98-338B-CC3D-3C1C-699D41F8942C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947;p32">
              <a:extLst>
                <a:ext uri="{FF2B5EF4-FFF2-40B4-BE49-F238E27FC236}">
                  <a16:creationId xmlns:a16="http://schemas.microsoft.com/office/drawing/2014/main" id="{B6D4B189-5C16-DFC9-E352-D2A933353BF1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949;p32">
              <a:extLst>
                <a:ext uri="{FF2B5EF4-FFF2-40B4-BE49-F238E27FC236}">
                  <a16:creationId xmlns:a16="http://schemas.microsoft.com/office/drawing/2014/main" id="{E64064A2-1A3E-92DE-D5B1-5847F325B8A2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951;p32">
              <a:extLst>
                <a:ext uri="{FF2B5EF4-FFF2-40B4-BE49-F238E27FC236}">
                  <a16:creationId xmlns:a16="http://schemas.microsoft.com/office/drawing/2014/main" id="{83B65020-8837-51EE-AE37-B25B982EFB5B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934;p32">
            <a:extLst>
              <a:ext uri="{FF2B5EF4-FFF2-40B4-BE49-F238E27FC236}">
                <a16:creationId xmlns:a16="http://schemas.microsoft.com/office/drawing/2014/main" id="{7E565D10-3FD7-D796-454E-E28EC7A88A00}"/>
              </a:ext>
            </a:extLst>
          </p:cNvPr>
          <p:cNvGrpSpPr/>
          <p:nvPr/>
        </p:nvGrpSpPr>
        <p:grpSpPr>
          <a:xfrm rot="5400000">
            <a:off x="5601237" y="1614034"/>
            <a:ext cx="85800" cy="1330368"/>
            <a:chOff x="978925" y="1314225"/>
            <a:chExt cx="85800" cy="1306200"/>
          </a:xfrm>
        </p:grpSpPr>
        <p:sp>
          <p:nvSpPr>
            <p:cNvPr id="801" name="Google Shape;935;p32">
              <a:extLst>
                <a:ext uri="{FF2B5EF4-FFF2-40B4-BE49-F238E27FC236}">
                  <a16:creationId xmlns:a16="http://schemas.microsoft.com/office/drawing/2014/main" id="{D94FA1D4-7DA3-1F37-4715-4B5623615A4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937;p32">
              <a:extLst>
                <a:ext uri="{FF2B5EF4-FFF2-40B4-BE49-F238E27FC236}">
                  <a16:creationId xmlns:a16="http://schemas.microsoft.com/office/drawing/2014/main" id="{08C2A9BB-9C69-E4BB-7B22-3D438DD00638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939;p32">
              <a:extLst>
                <a:ext uri="{FF2B5EF4-FFF2-40B4-BE49-F238E27FC236}">
                  <a16:creationId xmlns:a16="http://schemas.microsoft.com/office/drawing/2014/main" id="{79B8B3FE-7A67-13F5-6AA0-061B0F3F44D6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941;p32">
              <a:extLst>
                <a:ext uri="{FF2B5EF4-FFF2-40B4-BE49-F238E27FC236}">
                  <a16:creationId xmlns:a16="http://schemas.microsoft.com/office/drawing/2014/main" id="{8437AE66-62FE-22CA-EB79-6EE191AF40E0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943;p32">
              <a:extLst>
                <a:ext uri="{FF2B5EF4-FFF2-40B4-BE49-F238E27FC236}">
                  <a16:creationId xmlns:a16="http://schemas.microsoft.com/office/drawing/2014/main" id="{0C3D9A61-1099-8759-D52E-F54791EF968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945;p32">
              <a:extLst>
                <a:ext uri="{FF2B5EF4-FFF2-40B4-BE49-F238E27FC236}">
                  <a16:creationId xmlns:a16="http://schemas.microsoft.com/office/drawing/2014/main" id="{B1EA627A-04F7-2E73-0DCA-47BF59CF418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947;p32">
              <a:extLst>
                <a:ext uri="{FF2B5EF4-FFF2-40B4-BE49-F238E27FC236}">
                  <a16:creationId xmlns:a16="http://schemas.microsoft.com/office/drawing/2014/main" id="{69E0604B-B586-D22A-6436-B4DD391FE68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949;p32">
              <a:extLst>
                <a:ext uri="{FF2B5EF4-FFF2-40B4-BE49-F238E27FC236}">
                  <a16:creationId xmlns:a16="http://schemas.microsoft.com/office/drawing/2014/main" id="{A30AD258-F2F3-DB2A-8236-7D4261DA5B7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951;p32">
              <a:extLst>
                <a:ext uri="{FF2B5EF4-FFF2-40B4-BE49-F238E27FC236}">
                  <a16:creationId xmlns:a16="http://schemas.microsoft.com/office/drawing/2014/main" id="{EF5218F3-216F-5F3C-F9CC-37006D100F1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934;p32">
            <a:extLst>
              <a:ext uri="{FF2B5EF4-FFF2-40B4-BE49-F238E27FC236}">
                <a16:creationId xmlns:a16="http://schemas.microsoft.com/office/drawing/2014/main" id="{A6EFAE09-C52B-8625-47D7-EBF9D49EDA96}"/>
              </a:ext>
            </a:extLst>
          </p:cNvPr>
          <p:cNvGrpSpPr/>
          <p:nvPr/>
        </p:nvGrpSpPr>
        <p:grpSpPr>
          <a:xfrm rot="5400000">
            <a:off x="7006239" y="1614034"/>
            <a:ext cx="85800" cy="1330368"/>
            <a:chOff x="978925" y="1314225"/>
            <a:chExt cx="85800" cy="1306200"/>
          </a:xfrm>
        </p:grpSpPr>
        <p:sp>
          <p:nvSpPr>
            <p:cNvPr id="821" name="Google Shape;935;p32">
              <a:extLst>
                <a:ext uri="{FF2B5EF4-FFF2-40B4-BE49-F238E27FC236}">
                  <a16:creationId xmlns:a16="http://schemas.microsoft.com/office/drawing/2014/main" id="{18564F55-1CA9-7A2D-BE03-DE8B2CA32B2D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937;p32">
              <a:extLst>
                <a:ext uri="{FF2B5EF4-FFF2-40B4-BE49-F238E27FC236}">
                  <a16:creationId xmlns:a16="http://schemas.microsoft.com/office/drawing/2014/main" id="{6F102BA2-2CDB-9E93-A81E-B8060EAA1B2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939;p32">
              <a:extLst>
                <a:ext uri="{FF2B5EF4-FFF2-40B4-BE49-F238E27FC236}">
                  <a16:creationId xmlns:a16="http://schemas.microsoft.com/office/drawing/2014/main" id="{715ACE56-9A69-BD63-40D8-9B0BE8AF6E0E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941;p32">
              <a:extLst>
                <a:ext uri="{FF2B5EF4-FFF2-40B4-BE49-F238E27FC236}">
                  <a16:creationId xmlns:a16="http://schemas.microsoft.com/office/drawing/2014/main" id="{1639944D-9546-0B54-E693-19C252898ACD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943;p32">
              <a:extLst>
                <a:ext uri="{FF2B5EF4-FFF2-40B4-BE49-F238E27FC236}">
                  <a16:creationId xmlns:a16="http://schemas.microsoft.com/office/drawing/2014/main" id="{C0A88D27-70D8-BF60-E303-F9BD896D1D5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945;p32">
              <a:extLst>
                <a:ext uri="{FF2B5EF4-FFF2-40B4-BE49-F238E27FC236}">
                  <a16:creationId xmlns:a16="http://schemas.microsoft.com/office/drawing/2014/main" id="{2A429643-21E3-B211-5013-7840CAC3259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947;p32">
              <a:extLst>
                <a:ext uri="{FF2B5EF4-FFF2-40B4-BE49-F238E27FC236}">
                  <a16:creationId xmlns:a16="http://schemas.microsoft.com/office/drawing/2014/main" id="{D5B28CD8-5EBA-0E16-0C4A-416E934B14DA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949;p32">
              <a:extLst>
                <a:ext uri="{FF2B5EF4-FFF2-40B4-BE49-F238E27FC236}">
                  <a16:creationId xmlns:a16="http://schemas.microsoft.com/office/drawing/2014/main" id="{941D883B-3947-1544-FEE0-AE0D03495842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951;p32">
              <a:extLst>
                <a:ext uri="{FF2B5EF4-FFF2-40B4-BE49-F238E27FC236}">
                  <a16:creationId xmlns:a16="http://schemas.microsoft.com/office/drawing/2014/main" id="{42E6F71C-14B3-3DE9-2459-F12EDD8FB2B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934;p32">
            <a:extLst>
              <a:ext uri="{FF2B5EF4-FFF2-40B4-BE49-F238E27FC236}">
                <a16:creationId xmlns:a16="http://schemas.microsoft.com/office/drawing/2014/main" id="{D46D775E-0F89-B2A8-30EF-5AABF8B0627E}"/>
              </a:ext>
            </a:extLst>
          </p:cNvPr>
          <p:cNvGrpSpPr/>
          <p:nvPr/>
        </p:nvGrpSpPr>
        <p:grpSpPr>
          <a:xfrm rot="5400000">
            <a:off x="8260563" y="1769408"/>
            <a:ext cx="85800" cy="1019622"/>
            <a:chOff x="978925" y="1619325"/>
            <a:chExt cx="85800" cy="1001100"/>
          </a:xfrm>
        </p:grpSpPr>
        <p:sp>
          <p:nvSpPr>
            <p:cNvPr id="856" name="Google Shape;939;p32">
              <a:extLst>
                <a:ext uri="{FF2B5EF4-FFF2-40B4-BE49-F238E27FC236}">
                  <a16:creationId xmlns:a16="http://schemas.microsoft.com/office/drawing/2014/main" id="{EAE6F581-9DB0-F029-DB8E-A84FB26C0458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941;p32">
              <a:extLst>
                <a:ext uri="{FF2B5EF4-FFF2-40B4-BE49-F238E27FC236}">
                  <a16:creationId xmlns:a16="http://schemas.microsoft.com/office/drawing/2014/main" id="{F067CA99-B84A-614C-A74E-CA6DF5E46E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943;p32">
              <a:extLst>
                <a:ext uri="{FF2B5EF4-FFF2-40B4-BE49-F238E27FC236}">
                  <a16:creationId xmlns:a16="http://schemas.microsoft.com/office/drawing/2014/main" id="{2F2EB7CF-80E1-85E5-0428-52CE9D16E780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945;p32">
              <a:extLst>
                <a:ext uri="{FF2B5EF4-FFF2-40B4-BE49-F238E27FC236}">
                  <a16:creationId xmlns:a16="http://schemas.microsoft.com/office/drawing/2014/main" id="{B187EAC2-8CF1-1E5B-CBF0-66D5B91A813A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947;p32">
              <a:extLst>
                <a:ext uri="{FF2B5EF4-FFF2-40B4-BE49-F238E27FC236}">
                  <a16:creationId xmlns:a16="http://schemas.microsoft.com/office/drawing/2014/main" id="{810B8F34-7AEB-3865-5925-81E733179487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949;p32">
              <a:extLst>
                <a:ext uri="{FF2B5EF4-FFF2-40B4-BE49-F238E27FC236}">
                  <a16:creationId xmlns:a16="http://schemas.microsoft.com/office/drawing/2014/main" id="{8A6BFB4E-B18F-5639-E591-AD78DED74604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951;p32">
              <a:extLst>
                <a:ext uri="{FF2B5EF4-FFF2-40B4-BE49-F238E27FC236}">
                  <a16:creationId xmlns:a16="http://schemas.microsoft.com/office/drawing/2014/main" id="{3DE72105-B927-45D1-5A67-0C99E11126BB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934;p32">
            <a:extLst>
              <a:ext uri="{FF2B5EF4-FFF2-40B4-BE49-F238E27FC236}">
                <a16:creationId xmlns:a16="http://schemas.microsoft.com/office/drawing/2014/main" id="{5617BE43-946E-0DAF-C176-42448F7A0ADB}"/>
              </a:ext>
            </a:extLst>
          </p:cNvPr>
          <p:cNvGrpSpPr/>
          <p:nvPr/>
        </p:nvGrpSpPr>
        <p:grpSpPr>
          <a:xfrm rot="5400000">
            <a:off x="5601237" y="3311101"/>
            <a:ext cx="85800" cy="1330368"/>
            <a:chOff x="978925" y="1314225"/>
            <a:chExt cx="85800" cy="1306200"/>
          </a:xfrm>
        </p:grpSpPr>
        <p:sp>
          <p:nvSpPr>
            <p:cNvPr id="864" name="Google Shape;935;p32">
              <a:extLst>
                <a:ext uri="{FF2B5EF4-FFF2-40B4-BE49-F238E27FC236}">
                  <a16:creationId xmlns:a16="http://schemas.microsoft.com/office/drawing/2014/main" id="{FEE603AA-E783-831B-6041-2CF135CC335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937;p32">
              <a:extLst>
                <a:ext uri="{FF2B5EF4-FFF2-40B4-BE49-F238E27FC236}">
                  <a16:creationId xmlns:a16="http://schemas.microsoft.com/office/drawing/2014/main" id="{0C937BE1-6D47-4513-D457-4D14DA2C617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939;p32">
              <a:extLst>
                <a:ext uri="{FF2B5EF4-FFF2-40B4-BE49-F238E27FC236}">
                  <a16:creationId xmlns:a16="http://schemas.microsoft.com/office/drawing/2014/main" id="{B3881269-9B0E-FFC7-8321-2F4BD0C06BF7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941;p32">
              <a:extLst>
                <a:ext uri="{FF2B5EF4-FFF2-40B4-BE49-F238E27FC236}">
                  <a16:creationId xmlns:a16="http://schemas.microsoft.com/office/drawing/2014/main" id="{59214A6E-5A13-09DA-6A1E-E4C242EBE93D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943;p32">
              <a:extLst>
                <a:ext uri="{FF2B5EF4-FFF2-40B4-BE49-F238E27FC236}">
                  <a16:creationId xmlns:a16="http://schemas.microsoft.com/office/drawing/2014/main" id="{E5D5D555-4BC9-639E-34C1-D3C1DB389D1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945;p32">
              <a:extLst>
                <a:ext uri="{FF2B5EF4-FFF2-40B4-BE49-F238E27FC236}">
                  <a16:creationId xmlns:a16="http://schemas.microsoft.com/office/drawing/2014/main" id="{A155EAFF-4747-7D4B-38EB-1EAE88919C6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947;p32">
              <a:extLst>
                <a:ext uri="{FF2B5EF4-FFF2-40B4-BE49-F238E27FC236}">
                  <a16:creationId xmlns:a16="http://schemas.microsoft.com/office/drawing/2014/main" id="{D054B0C3-CFB2-FD5B-BA60-D81CDB3833D1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949;p32">
              <a:extLst>
                <a:ext uri="{FF2B5EF4-FFF2-40B4-BE49-F238E27FC236}">
                  <a16:creationId xmlns:a16="http://schemas.microsoft.com/office/drawing/2014/main" id="{C31C1B0D-EBA2-92BE-F82E-571ECF74D23E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951;p32">
              <a:extLst>
                <a:ext uri="{FF2B5EF4-FFF2-40B4-BE49-F238E27FC236}">
                  <a16:creationId xmlns:a16="http://schemas.microsoft.com/office/drawing/2014/main" id="{76124DB1-5AAC-1F9D-4D26-BCD0931EADA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934;p32">
            <a:extLst>
              <a:ext uri="{FF2B5EF4-FFF2-40B4-BE49-F238E27FC236}">
                <a16:creationId xmlns:a16="http://schemas.microsoft.com/office/drawing/2014/main" id="{775CB805-1C66-3CF7-0DBB-50A18AAB69DF}"/>
              </a:ext>
            </a:extLst>
          </p:cNvPr>
          <p:cNvGrpSpPr/>
          <p:nvPr/>
        </p:nvGrpSpPr>
        <p:grpSpPr>
          <a:xfrm rot="5400000">
            <a:off x="7006239" y="3311101"/>
            <a:ext cx="85800" cy="1330368"/>
            <a:chOff x="978925" y="1314225"/>
            <a:chExt cx="85800" cy="1306200"/>
          </a:xfrm>
        </p:grpSpPr>
        <p:sp>
          <p:nvSpPr>
            <p:cNvPr id="874" name="Google Shape;935;p32">
              <a:extLst>
                <a:ext uri="{FF2B5EF4-FFF2-40B4-BE49-F238E27FC236}">
                  <a16:creationId xmlns:a16="http://schemas.microsoft.com/office/drawing/2014/main" id="{AEE22710-48D0-1832-D360-C58FBCEC1C8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937;p32">
              <a:extLst>
                <a:ext uri="{FF2B5EF4-FFF2-40B4-BE49-F238E27FC236}">
                  <a16:creationId xmlns:a16="http://schemas.microsoft.com/office/drawing/2014/main" id="{04ECA3D6-3076-F871-F75E-2EED450B51B0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939;p32">
              <a:extLst>
                <a:ext uri="{FF2B5EF4-FFF2-40B4-BE49-F238E27FC236}">
                  <a16:creationId xmlns:a16="http://schemas.microsoft.com/office/drawing/2014/main" id="{E979148F-60AB-306F-455A-5CDC63359B98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941;p32">
              <a:extLst>
                <a:ext uri="{FF2B5EF4-FFF2-40B4-BE49-F238E27FC236}">
                  <a16:creationId xmlns:a16="http://schemas.microsoft.com/office/drawing/2014/main" id="{5B4E28B4-ECCA-388D-690C-38CC298B8CF5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943;p32">
              <a:extLst>
                <a:ext uri="{FF2B5EF4-FFF2-40B4-BE49-F238E27FC236}">
                  <a16:creationId xmlns:a16="http://schemas.microsoft.com/office/drawing/2014/main" id="{9D441444-BE3D-8E1A-D557-9B693B9D625C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945;p32">
              <a:extLst>
                <a:ext uri="{FF2B5EF4-FFF2-40B4-BE49-F238E27FC236}">
                  <a16:creationId xmlns:a16="http://schemas.microsoft.com/office/drawing/2014/main" id="{AAFA5404-EC50-DB61-FCBA-78B3AA00BF5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947;p32">
              <a:extLst>
                <a:ext uri="{FF2B5EF4-FFF2-40B4-BE49-F238E27FC236}">
                  <a16:creationId xmlns:a16="http://schemas.microsoft.com/office/drawing/2014/main" id="{5FE0D815-A1E0-E1CD-F377-F1EFA20A2DB4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949;p32">
              <a:extLst>
                <a:ext uri="{FF2B5EF4-FFF2-40B4-BE49-F238E27FC236}">
                  <a16:creationId xmlns:a16="http://schemas.microsoft.com/office/drawing/2014/main" id="{611F88EF-000B-6460-8167-EC1A30DC0412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951;p32">
              <a:extLst>
                <a:ext uri="{FF2B5EF4-FFF2-40B4-BE49-F238E27FC236}">
                  <a16:creationId xmlns:a16="http://schemas.microsoft.com/office/drawing/2014/main" id="{4C5B3510-1AC7-D1A1-4FDE-5E5A24AE52E3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934;p32">
            <a:extLst>
              <a:ext uri="{FF2B5EF4-FFF2-40B4-BE49-F238E27FC236}">
                <a16:creationId xmlns:a16="http://schemas.microsoft.com/office/drawing/2014/main" id="{A49B0BFA-B8B5-8A50-EF8C-3E8136E3F680}"/>
              </a:ext>
            </a:extLst>
          </p:cNvPr>
          <p:cNvGrpSpPr/>
          <p:nvPr/>
        </p:nvGrpSpPr>
        <p:grpSpPr>
          <a:xfrm rot="5400000">
            <a:off x="8260563" y="3466475"/>
            <a:ext cx="85800" cy="1019622"/>
            <a:chOff x="978925" y="1619325"/>
            <a:chExt cx="85800" cy="1001100"/>
          </a:xfrm>
        </p:grpSpPr>
        <p:sp>
          <p:nvSpPr>
            <p:cNvPr id="884" name="Google Shape;939;p32">
              <a:extLst>
                <a:ext uri="{FF2B5EF4-FFF2-40B4-BE49-F238E27FC236}">
                  <a16:creationId xmlns:a16="http://schemas.microsoft.com/office/drawing/2014/main" id="{B186EEDC-E93B-DE06-5468-F0103A56E081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941;p32">
              <a:extLst>
                <a:ext uri="{FF2B5EF4-FFF2-40B4-BE49-F238E27FC236}">
                  <a16:creationId xmlns:a16="http://schemas.microsoft.com/office/drawing/2014/main" id="{6406503E-39C0-B43D-0F4E-9326986585A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943;p32">
              <a:extLst>
                <a:ext uri="{FF2B5EF4-FFF2-40B4-BE49-F238E27FC236}">
                  <a16:creationId xmlns:a16="http://schemas.microsoft.com/office/drawing/2014/main" id="{07A87A8C-12D6-40F9-9E6C-A9B64BDEEDB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945;p32">
              <a:extLst>
                <a:ext uri="{FF2B5EF4-FFF2-40B4-BE49-F238E27FC236}">
                  <a16:creationId xmlns:a16="http://schemas.microsoft.com/office/drawing/2014/main" id="{B268F3B9-492E-D17C-CA73-6733FE04C49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947;p32">
              <a:extLst>
                <a:ext uri="{FF2B5EF4-FFF2-40B4-BE49-F238E27FC236}">
                  <a16:creationId xmlns:a16="http://schemas.microsoft.com/office/drawing/2014/main" id="{3CC7FE61-3ED1-6228-D5C6-91B5F1DE2C8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949;p32">
              <a:extLst>
                <a:ext uri="{FF2B5EF4-FFF2-40B4-BE49-F238E27FC236}">
                  <a16:creationId xmlns:a16="http://schemas.microsoft.com/office/drawing/2014/main" id="{D0AB3633-9A1C-94D1-B6C3-308BDB9A19D5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951;p32">
              <a:extLst>
                <a:ext uri="{FF2B5EF4-FFF2-40B4-BE49-F238E27FC236}">
                  <a16:creationId xmlns:a16="http://schemas.microsoft.com/office/drawing/2014/main" id="{0CDA3315-1408-E8D9-54E8-A0CB9550528A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647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542940" y="1065998"/>
            <a:ext cx="6309421" cy="3274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Produtos/Serviços 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e 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Mercados</a:t>
            </a:r>
          </a:p>
        </p:txBody>
      </p:sp>
      <p:grpSp>
        <p:nvGrpSpPr>
          <p:cNvPr id="934" name="Google Shape;934;p32"/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F23855-5C3F-77DE-C742-E0E67FBF951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2B9F83F5-7284-C5A8-CF51-2393D861D20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BBE6B01-C8CE-15C7-3BB7-455C2384629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86755AF-8615-3B4E-7CED-CF52711E148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A77A3D2-159B-FA75-4EEE-053CF790333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A864ACA3-C806-CF77-670E-69D5B3CF79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3B1C65F-0A66-6265-8D5F-9089777B79D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1C4B2EC-BEA0-EF3B-7782-C1A6C9E3F4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7C73595-AB2B-80F4-27F1-35CEB16AAFB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27C516-959B-EB41-A405-B472689D2AF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CC617F0-6B55-E7B9-C998-E6D97112DF3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B7FAFC2-C2D1-43D8-CAB0-1F750E3924C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153621-4BFC-A5C8-41D9-27050AA6311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EBA3930-2A47-1D6C-021C-E222DEF4B31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5A1670E-162E-0C3B-5321-26ACEDF95EE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58EB8FB-7EEE-4B1C-BE43-B8DC3023014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C134576F-196C-324C-875C-5039EBCECB7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C6CEAF5-350E-460A-9B64-0C9F2925EEF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C42744-AEFA-DFBB-9C4F-B2041442F43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96C946CF-0FF4-BF7D-F411-D74BE781894E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7556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348000" y="1974296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Compal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2556565" y="1973015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Bongo</a:t>
            </a:r>
            <a:endParaRPr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6"/>
          </p:nvPr>
        </p:nvSpPr>
        <p:spPr>
          <a:xfrm>
            <a:off x="4841103" y="1973015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Sumol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985742" y="531939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Sumos e Néctares</a:t>
            </a:r>
          </a:p>
        </p:txBody>
      </p:sp>
      <p:sp>
        <p:nvSpPr>
          <p:cNvPr id="962" name="Google Shape;1002;p34">
            <a:extLst>
              <a:ext uri="{FF2B5EF4-FFF2-40B4-BE49-F238E27FC236}">
                <a16:creationId xmlns:a16="http://schemas.microsoft.com/office/drawing/2014/main" id="{E44F1691-4B11-E452-E629-662F1F95798B}"/>
              </a:ext>
            </a:extLst>
          </p:cNvPr>
          <p:cNvSpPr txBox="1">
            <a:spLocks/>
          </p:cNvSpPr>
          <p:nvPr/>
        </p:nvSpPr>
        <p:spPr>
          <a:xfrm>
            <a:off x="6804941" y="1973015"/>
            <a:ext cx="210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</a:t>
            </a:r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</a:t>
            </a:r>
            <a:endParaRPr lang="pt-PT" dirty="0"/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m 33" descr="Logo_Compal">
            <a:extLst>
              <a:ext uri="{FF2B5EF4-FFF2-40B4-BE49-F238E27FC236}">
                <a16:creationId xmlns:a16="http://schemas.microsoft.com/office/drawing/2014/main" id="{F746E83A-B9AB-A6A4-233F-6AFA1596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7" y="2431496"/>
            <a:ext cx="1847850" cy="1371600"/>
          </a:xfrm>
          <a:prstGeom prst="rect">
            <a:avLst/>
          </a:prstGeom>
        </p:spPr>
      </p:pic>
      <p:pic>
        <p:nvPicPr>
          <p:cNvPr id="37" name="Imagem 36" descr="Um Bongo">
            <a:extLst>
              <a:ext uri="{FF2B5EF4-FFF2-40B4-BE49-F238E27FC236}">
                <a16:creationId xmlns:a16="http://schemas.microsoft.com/office/drawing/2014/main" id="{A8B025E8-4D6A-448E-1793-9B9B5D615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62" y="2226922"/>
            <a:ext cx="1847850" cy="1866900"/>
          </a:xfrm>
          <a:prstGeom prst="rect">
            <a:avLst/>
          </a:prstGeom>
        </p:spPr>
      </p:pic>
      <p:pic>
        <p:nvPicPr>
          <p:cNvPr id="40" name="Imagem 39" descr="Sumol">
            <a:extLst>
              <a:ext uri="{FF2B5EF4-FFF2-40B4-BE49-F238E27FC236}">
                <a16:creationId xmlns:a16="http://schemas.microsoft.com/office/drawing/2014/main" id="{0CF5D363-54FF-5DC5-AE3C-DD360E77F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66" y="2248755"/>
            <a:ext cx="1819275" cy="1837690"/>
          </a:xfrm>
          <a:prstGeom prst="rect">
            <a:avLst/>
          </a:prstGeom>
        </p:spPr>
      </p:pic>
      <p:pic>
        <p:nvPicPr>
          <p:cNvPr id="41" name="Imagem 40" descr="Logo_B!">
            <a:extLst>
              <a:ext uri="{FF2B5EF4-FFF2-40B4-BE49-F238E27FC236}">
                <a16:creationId xmlns:a16="http://schemas.microsoft.com/office/drawing/2014/main" id="{F6A3D0B2-9FB0-84BF-39F6-AB4F6F06E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85" y="2431496"/>
            <a:ext cx="18478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4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357443" y="1977771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Guaraná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Antartica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2512730" y="2005123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Pepsi</a:t>
            </a:r>
            <a:endParaRPr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6"/>
          </p:nvPr>
        </p:nvSpPr>
        <p:spPr>
          <a:xfrm>
            <a:off x="4797268" y="1977771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7UP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985742" y="531939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Sumos e Néctares</a:t>
            </a:r>
          </a:p>
        </p:txBody>
      </p:sp>
      <p:sp>
        <p:nvSpPr>
          <p:cNvPr id="962" name="Google Shape;1002;p34">
            <a:extLst>
              <a:ext uri="{FF2B5EF4-FFF2-40B4-BE49-F238E27FC236}">
                <a16:creationId xmlns:a16="http://schemas.microsoft.com/office/drawing/2014/main" id="{E44F1691-4B11-E452-E629-662F1F95798B}"/>
              </a:ext>
            </a:extLst>
          </p:cNvPr>
          <p:cNvSpPr txBox="1">
            <a:spLocks/>
          </p:cNvSpPr>
          <p:nvPr/>
        </p:nvSpPr>
        <p:spPr>
          <a:xfrm>
            <a:off x="6958946" y="1977771"/>
            <a:ext cx="2108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Lipton</a:t>
            </a:r>
            <a:endParaRPr lang="pt-PT" dirty="0"/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guar">
            <a:extLst>
              <a:ext uri="{FF2B5EF4-FFF2-40B4-BE49-F238E27FC236}">
                <a16:creationId xmlns:a16="http://schemas.microsoft.com/office/drawing/2014/main" id="{D18BA1E9-D9C1-8E2B-2EB5-B27EC872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7" y="2434971"/>
            <a:ext cx="1302786" cy="1302786"/>
          </a:xfrm>
          <a:prstGeom prst="rect">
            <a:avLst/>
          </a:prstGeom>
        </p:spPr>
      </p:pic>
      <p:pic>
        <p:nvPicPr>
          <p:cNvPr id="4" name="Imagem 3" descr="Pepsi">
            <a:extLst>
              <a:ext uri="{FF2B5EF4-FFF2-40B4-BE49-F238E27FC236}">
                <a16:creationId xmlns:a16="http://schemas.microsoft.com/office/drawing/2014/main" id="{785F4BD2-EC0F-94F0-CFE7-B77B20B31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05" y="2206371"/>
            <a:ext cx="1847850" cy="1866900"/>
          </a:xfrm>
          <a:prstGeom prst="rect">
            <a:avLst/>
          </a:prstGeom>
        </p:spPr>
      </p:pic>
      <p:pic>
        <p:nvPicPr>
          <p:cNvPr id="35" name="Imagem 34" descr="7UP">
            <a:extLst>
              <a:ext uri="{FF2B5EF4-FFF2-40B4-BE49-F238E27FC236}">
                <a16:creationId xmlns:a16="http://schemas.microsoft.com/office/drawing/2014/main" id="{6133B0A1-2B91-F3A9-3E40-A11E8679F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880" y="2152914"/>
            <a:ext cx="1847850" cy="1866900"/>
          </a:xfrm>
          <a:prstGeom prst="rect">
            <a:avLst/>
          </a:prstGeom>
        </p:spPr>
      </p:pic>
      <p:pic>
        <p:nvPicPr>
          <p:cNvPr id="36" name="Imagem 35" descr="LogoLipton">
            <a:extLst>
              <a:ext uri="{FF2B5EF4-FFF2-40B4-BE49-F238E27FC236}">
                <a16:creationId xmlns:a16="http://schemas.microsoft.com/office/drawing/2014/main" id="{20A1543C-84E7-616B-D638-40E6C47BD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28" y="2301621"/>
            <a:ext cx="18478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2183394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GUD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4661199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Gatorade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985742" y="531939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Sumos e Néctares</a:t>
            </a:r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Imagem 37" descr="Logo_GUD">
            <a:extLst>
              <a:ext uri="{FF2B5EF4-FFF2-40B4-BE49-F238E27FC236}">
                <a16:creationId xmlns:a16="http://schemas.microsoft.com/office/drawing/2014/main" id="{119F9BFA-144D-8C09-B0EE-ACBB5BC05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69" y="2208918"/>
            <a:ext cx="1847850" cy="1552575"/>
          </a:xfrm>
          <a:prstGeom prst="rect">
            <a:avLst/>
          </a:prstGeom>
        </p:spPr>
      </p:pic>
      <p:pic>
        <p:nvPicPr>
          <p:cNvPr id="39" name="Imagem 38" descr="Gatorade">
            <a:extLst>
              <a:ext uri="{FF2B5EF4-FFF2-40B4-BE49-F238E27FC236}">
                <a16:creationId xmlns:a16="http://schemas.microsoft.com/office/drawing/2014/main" id="{CDE25933-84B2-9A50-D493-D14D64FEE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50" y="1946174"/>
            <a:ext cx="1847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2183394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Serra da Estrela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4661199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Frize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985742" y="531939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pt-PT" dirty="0"/>
              <a:t>Águas</a:t>
            </a:r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Logo_ASE">
            <a:extLst>
              <a:ext uri="{FF2B5EF4-FFF2-40B4-BE49-F238E27FC236}">
                <a16:creationId xmlns:a16="http://schemas.microsoft.com/office/drawing/2014/main" id="{554213E9-C648-C3C5-376F-DCBAE516F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69" y="2322249"/>
            <a:ext cx="1847850" cy="1238250"/>
          </a:xfrm>
          <a:prstGeom prst="rect">
            <a:avLst/>
          </a:prstGeom>
        </p:spPr>
      </p:pic>
      <p:pic>
        <p:nvPicPr>
          <p:cNvPr id="4" name="Imagem 3" descr="Logo_FrizeAtualizado">
            <a:extLst>
              <a:ext uri="{FF2B5EF4-FFF2-40B4-BE49-F238E27FC236}">
                <a16:creationId xmlns:a16="http://schemas.microsoft.com/office/drawing/2014/main" id="{14A60448-E2BB-7F2C-7565-B6CFB7C44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83" y="2202127"/>
            <a:ext cx="1481493" cy="14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2183394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Estrella</a:t>
            </a:r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Damm</a:t>
            </a:r>
            <a:endParaRPr dirty="0"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5"/>
          </p:nvPr>
        </p:nvSpPr>
        <p:spPr>
          <a:xfrm>
            <a:off x="4661199" y="174492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Tagus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507632" y="657277"/>
            <a:ext cx="41287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pt-PT" dirty="0"/>
              <a:t>Bebidas Alcoólicas</a:t>
            </a:r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Estrella Damm">
            <a:extLst>
              <a:ext uri="{FF2B5EF4-FFF2-40B4-BE49-F238E27FC236}">
                <a16:creationId xmlns:a16="http://schemas.microsoft.com/office/drawing/2014/main" id="{999E6F66-635D-DEBF-8B65-8D03534F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68" y="2008150"/>
            <a:ext cx="1847850" cy="1866900"/>
          </a:xfrm>
          <a:prstGeom prst="rect">
            <a:avLst/>
          </a:prstGeom>
        </p:spPr>
      </p:pic>
      <p:pic>
        <p:nvPicPr>
          <p:cNvPr id="6" name="Imagem 5" descr="Tagus">
            <a:extLst>
              <a:ext uri="{FF2B5EF4-FFF2-40B4-BE49-F238E27FC236}">
                <a16:creationId xmlns:a16="http://schemas.microsoft.com/office/drawing/2014/main" id="{88492802-5940-DC81-714C-AAFEE31C9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74" y="2202127"/>
            <a:ext cx="1847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>
          <a:extLst>
            <a:ext uri="{FF2B5EF4-FFF2-40B4-BE49-F238E27FC236}">
              <a16:creationId xmlns:a16="http://schemas.microsoft.com/office/drawing/2014/main" id="{6C3E7474-AD98-1E83-C21A-A8397778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C63589B5-A00F-EE4D-643F-9EB4E619D78C}"/>
              </a:ext>
            </a:extLst>
          </p:cNvPr>
          <p:cNvSpPr txBox="1">
            <a:spLocks/>
          </p:cNvSpPr>
          <p:nvPr/>
        </p:nvSpPr>
        <p:spPr>
          <a:xfrm>
            <a:off x="3022912" y="414362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166828-7155-647B-3C44-12F6FD8294DF}"/>
              </a:ext>
            </a:extLst>
          </p:cNvPr>
          <p:cNvSpPr txBox="1"/>
          <p:nvPr/>
        </p:nvSpPr>
        <p:spPr>
          <a:xfrm>
            <a:off x="906967" y="1323667"/>
            <a:ext cx="7991707" cy="16182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PT" b="0" i="0" dirty="0">
                <a:solidFill>
                  <a:srgbClr val="374151"/>
                </a:solidFill>
                <a:effectLst/>
                <a:latin typeface="Söhne"/>
              </a:rPr>
              <a:t>Ao escolher a Sumol Compal para este projeto, fundamentamos nossa decisão na longa trajetória de excelência e inovação que esta marca tem construído ao longo dos anos. A Sumol Compal destaca-se como uma referência no universo das bebidas, unindo tradição e modernidade de maneira única. Este trabalho visa não apenas enaltecer a marca, mas também estabelecer uma conexão emocional entre Sumol Compal e seu público, através da criação de conteúdo relevante e autêntico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spcAft>
                <a:spcPts val="800"/>
              </a:spcAft>
            </a:pPr>
            <a:endParaRPr lang="pt-PT" sz="1400" dirty="0">
              <a:effectLst/>
              <a:latin typeface="Calibr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824;p31">
            <a:extLst>
              <a:ext uri="{FF2B5EF4-FFF2-40B4-BE49-F238E27FC236}">
                <a16:creationId xmlns:a16="http://schemas.microsoft.com/office/drawing/2014/main" id="{B11B2EFB-676A-329A-FEAB-951AD84C3E87}"/>
              </a:ext>
            </a:extLst>
          </p:cNvPr>
          <p:cNvSpPr txBox="1">
            <a:spLocks/>
          </p:cNvSpPr>
          <p:nvPr/>
        </p:nvSpPr>
        <p:spPr>
          <a:xfrm>
            <a:off x="2691161" y="2586154"/>
            <a:ext cx="48224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Justificativa da Escolha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479688-FE67-1BEB-DD01-06D00391EE8A}"/>
              </a:ext>
            </a:extLst>
          </p:cNvPr>
          <p:cNvSpPr txBox="1"/>
          <p:nvPr/>
        </p:nvSpPr>
        <p:spPr>
          <a:xfrm>
            <a:off x="906967" y="3292414"/>
            <a:ext cx="7991707" cy="13165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4999"/>
              </a:lnSpc>
              <a:spcAft>
                <a:spcPts val="800"/>
              </a:spcAft>
            </a:pPr>
            <a:r>
              <a:rPr lang="pt-PT" b="0" i="0" dirty="0">
                <a:solidFill>
                  <a:srgbClr val="374151"/>
                </a:solidFill>
                <a:effectLst/>
                <a:latin typeface="Söhne"/>
              </a:rPr>
              <a:t>escolha da Sumol Compal para este projeto não foi aleatória. A empresa destaca-se não apenas pela qualidade dos seus produtos, mas também pela sua postura sustentável e compromisso com a inovação. Acreditamos que estas características não apenas refletem os valores que queremos transmitir, mas também oferecem um terreno fértil para a criação de narrativas que ressoarão positivamente junto ao público-alvo.</a:t>
            </a:r>
            <a:endParaRPr lang="pt-BR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824;p31">
            <a:extLst>
              <a:ext uri="{FF2B5EF4-FFF2-40B4-BE49-F238E27FC236}">
                <a16:creationId xmlns:a16="http://schemas.microsoft.com/office/drawing/2014/main" id="{C5EA23C2-BA81-E0A1-9A35-642699FEAEDE}"/>
              </a:ext>
            </a:extLst>
          </p:cNvPr>
          <p:cNvSpPr txBox="1">
            <a:spLocks/>
          </p:cNvSpPr>
          <p:nvPr/>
        </p:nvSpPr>
        <p:spPr>
          <a:xfrm>
            <a:off x="3592319" y="684187"/>
            <a:ext cx="22242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70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3517801" y="1774663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Compal da Horta</a:t>
            </a:r>
            <a:endParaRPr dirty="0"/>
          </a:p>
        </p:txBody>
      </p:sp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2507632" y="657277"/>
            <a:ext cx="41287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pt-PT" dirty="0"/>
              <a:t>Enlatados</a:t>
            </a:r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B0747C81-991C-5960-0F5C-650E02C88C31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3AD93B63-B822-9973-7AE6-0DDD2ABA9FF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30B1C266-C02F-355D-FA4D-2E8277DFBE4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A6C58EA1-65AA-ACBE-CF74-6A465786BC2D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54DD26AC-A450-A5BB-3B18-BD6018B857E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796C756E-D386-C3A9-CC70-E6DCDBF6FF3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B214466A-27CC-8A2B-0131-DD6944D6DFB5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 descr="Compal Horta 22">
            <a:extLst>
              <a:ext uri="{FF2B5EF4-FFF2-40B4-BE49-F238E27FC236}">
                <a16:creationId xmlns:a16="http://schemas.microsoft.com/office/drawing/2014/main" id="{4B3E48AA-8C92-B929-1E21-86D00A28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69" y="2231863"/>
            <a:ext cx="1563262" cy="1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5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558690" y="1576695"/>
            <a:ext cx="6309421" cy="3274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pt-PT" sz="5400" b="1" dirty="0">
                <a:solidFill>
                  <a:srgbClr val="000000"/>
                </a:solidFill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Missão e Ambição</a:t>
            </a:r>
            <a:br>
              <a:rPr lang="pt-PT" sz="5400" b="1" dirty="0">
                <a:solidFill>
                  <a:srgbClr val="000000"/>
                </a:solidFill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dirty="0">
                <a:solidFill>
                  <a:srgbClr val="000000"/>
                </a:solidFill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Visão e Valores</a:t>
            </a:r>
            <a:endParaRPr lang="pt-PT" sz="5400" b="1" kern="0" dirty="0">
              <a:solidFill>
                <a:srgbClr val="000000"/>
              </a:solidFill>
              <a:effectLst/>
              <a:latin typeface="Khant Medium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934" name="Google Shape;934;p32"/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F23855-5C3F-77DE-C742-E0E67FBF951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2B9F83F5-7284-C5A8-CF51-2393D861D20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BBE6B01-C8CE-15C7-3BB7-455C2384629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86755AF-8615-3B4E-7CED-CF52711E148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A77A3D2-159B-FA75-4EEE-053CF790333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A864ACA3-C806-CF77-670E-69D5B3CF79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3B1C65F-0A66-6265-8D5F-9089777B79D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1C4B2EC-BEA0-EF3B-7782-C1A6C9E3F4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7C73595-AB2B-80F4-27F1-35CEB16AAFB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27C516-959B-EB41-A405-B472689D2AF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CC617F0-6B55-E7B9-C998-E6D97112DF3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B7FAFC2-C2D1-43D8-CAB0-1F750E3924C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153621-4BFC-A5C8-41D9-27050AA6311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EBA3930-2A47-1D6C-021C-E222DEF4B31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5A1670E-162E-0C3B-5321-26ACEDF95EE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58EB8FB-7EEE-4B1C-BE43-B8DC3023014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C134576F-196C-324C-875C-5039EBCECB7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C6CEAF5-350E-460A-9B64-0C9F2925EEF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C42744-AEFA-DFBB-9C4F-B2041442F43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96C946CF-0FF4-BF7D-F411-D74BE781894E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7924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F670ADC6-76FD-D8C7-5942-22EF267E4434}"/>
              </a:ext>
            </a:extLst>
          </p:cNvPr>
          <p:cNvSpPr txBox="1">
            <a:spLocks/>
          </p:cNvSpPr>
          <p:nvPr/>
        </p:nvSpPr>
        <p:spPr>
          <a:xfrm>
            <a:off x="3022912" y="576544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Missão e Ambição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908653-BCB8-1B9E-4DAF-E077CC8335B1}"/>
              </a:ext>
            </a:extLst>
          </p:cNvPr>
          <p:cNvSpPr txBox="1"/>
          <p:nvPr/>
        </p:nvSpPr>
        <p:spPr>
          <a:xfrm>
            <a:off x="906967" y="1323667"/>
            <a:ext cx="7991707" cy="106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 uma empresa de referência internacional em bebidas de frutos e de vegetais. Ser a empresa líder em bebidas não alcoólicas em Portugal e líder em bebidas de frutos e de vegetais em Angola e em Moçambique. Criar valor com equilíbrio e satisfação. Alcançar um volume de negócios superior a 450 milhões de euros em 2022, com margem EBITDA superior a 14%</a:t>
            </a:r>
          </a:p>
        </p:txBody>
      </p:sp>
      <p:sp>
        <p:nvSpPr>
          <p:cNvPr id="11" name="Google Shape;824;p31">
            <a:extLst>
              <a:ext uri="{FF2B5EF4-FFF2-40B4-BE49-F238E27FC236}">
                <a16:creationId xmlns:a16="http://schemas.microsoft.com/office/drawing/2014/main" id="{DAF74311-BBDE-BE9C-B5F7-59E135E67CF3}"/>
              </a:ext>
            </a:extLst>
          </p:cNvPr>
          <p:cNvSpPr txBox="1">
            <a:spLocks/>
          </p:cNvSpPr>
          <p:nvPr/>
        </p:nvSpPr>
        <p:spPr>
          <a:xfrm>
            <a:off x="3087494" y="2556100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Visão e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C59F2AB-FC36-C808-A832-797E6F4EC18C}"/>
              </a:ext>
            </a:extLst>
          </p:cNvPr>
          <p:cNvSpPr txBox="1"/>
          <p:nvPr/>
        </p:nvSpPr>
        <p:spPr>
          <a:xfrm>
            <a:off x="906967" y="3292414"/>
            <a:ext cx="7991707" cy="106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 frutos, os vegetais e a água inspiram-nos como fontes incontornáveis de nutrição, hidratação </a:t>
            </a:r>
            <a:r>
              <a:rPr lang="pt-PT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eprazer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Ambicionamos ganhar a preferência dos consumidores pelos sabores excelentes e pelas marcas únicas e inovadoras, desenvolvidas com ciência e arte. Orgulhamo-nos de contribuir diariamente para um mundo mais sustentável.</a:t>
            </a:r>
          </a:p>
        </p:txBody>
      </p:sp>
    </p:spTree>
    <p:extLst>
      <p:ext uri="{BB962C8B-B14F-4D97-AF65-F5344CB8AC3E}">
        <p14:creationId xmlns:p14="http://schemas.microsoft.com/office/powerpoint/2010/main" val="290851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36615E7D-9EA8-7EB9-C67F-1B5CFD41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63CFC408-CF19-B7A5-9E8E-D714F64702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437681"/>
            <a:ext cx="6309421" cy="3413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b="1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Variáveis internas e externas </a:t>
            </a:r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77EF61C3-DCAD-ECAE-F826-284DE3F14246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26EE79B1-09B8-8CCF-9C0C-C1414861793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6AF53DA7-5DA9-2DF8-87B9-47005F1DDAC6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F4B60DBA-C4E2-171F-E15D-3A5094D6ED11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B169BA82-82D0-CEE0-8411-3FC28531E06C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74BE1F92-D067-AAD2-7BB8-14A3D2BDD9FF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BCAE254A-3453-FF5A-6E6F-81586C5BB262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A5B30757-33DC-169E-8651-89BB1910340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EF5B397E-FD7F-7772-7632-BAD901335310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69027326-C12D-02D6-F35B-BA817E34588A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68433C6D-8F12-DF48-0ECD-840715B09993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3A3EAE5B-E6C1-FEC8-D319-7A8666479C9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734FA318-A29F-45C0-ECBA-50914D5CE97C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D864A0FF-BF3F-60AB-6E60-A94A7EF43D7C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AF6C01EF-C1C7-D10C-85BC-CCE1784727F5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0254EE33-D13C-0DC8-58DF-81BF42DB724E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A2FF9413-6E8C-2576-DA94-A1F97F1DAD01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EFE30DE4-75D4-A5A9-CD9D-7E603371CC18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C1CE323E-1113-FC93-ABC8-BBD7206EA548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5DFDA829-D91E-F99B-BF9B-E6283FB1DBB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515B24BC-6465-2AB0-11BF-A37474D50BE2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B142171E-BE66-75B8-86F5-75B7C791E07A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A2115B5-BBF2-6225-35A4-7D9A4D11F6F1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E7BFC7FD-0388-42CD-FD9F-2916AAD201CF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121A1A7D-A73C-DDFA-5739-360FF7388BD0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1E66A7B0-3B3D-5007-CC3C-2E0EF568CAFF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F97D7967-88C6-FE77-49E2-E0F6AE1BEE25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5005497-FDD9-D072-1E2E-0A40E24081E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47D03F81-E4A5-9A69-F24B-E821888436DA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CD91F0EF-6263-8A76-24A3-A8406025CA8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FB2723FC-73D7-9112-003C-D146CDC3C3A0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6BB1513-FE59-A5B9-70CA-0796992DBE0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89D94AC8-5EC7-962B-6113-4450E70C3C79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10A64901-F136-873D-FE52-9F42BB684AF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C801A21B-E073-07ED-3304-D8C87CD6805E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EDC65FE8-D889-330E-E1F7-7F080F9BCF79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87C662E6-CBAA-8A20-FB87-54A87CE11377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6FE2E00F-46F2-A69E-888C-3F2A9D837DE6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4ED26D9A-723C-861D-4D74-5BD778EC8D30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933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>
          <a:extLst>
            <a:ext uri="{FF2B5EF4-FFF2-40B4-BE49-F238E27FC236}">
              <a16:creationId xmlns:a16="http://schemas.microsoft.com/office/drawing/2014/main" id="{6C3E7474-AD98-1E83-C21A-A8397778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C63589B5-A00F-EE4D-643F-9EB4E619D78C}"/>
              </a:ext>
            </a:extLst>
          </p:cNvPr>
          <p:cNvSpPr txBox="1">
            <a:spLocks/>
          </p:cNvSpPr>
          <p:nvPr/>
        </p:nvSpPr>
        <p:spPr>
          <a:xfrm>
            <a:off x="3022912" y="414362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Variável Interna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166828-7155-647B-3C44-12F6FD8294DF}"/>
              </a:ext>
            </a:extLst>
          </p:cNvPr>
          <p:cNvSpPr txBox="1"/>
          <p:nvPr/>
        </p:nvSpPr>
        <p:spPr>
          <a:xfrm>
            <a:off x="906967" y="1323667"/>
            <a:ext cx="7991707" cy="18336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dirty="0">
                <a:latin typeface="Calibri"/>
                <a:ea typeface="Calibri" panose="020F0502020204030204" pitchFamily="34" charset="0"/>
              </a:rPr>
              <a:t>As variáveis internas, como inovação, produção, organização, gestão, marketing </a:t>
            </a:r>
            <a:r>
              <a:rPr lang="pt-PT" sz="1400" dirty="0">
                <a:effectLst/>
                <a:latin typeface="Calibri"/>
                <a:ea typeface="Calibri" panose="020F0502020204030204" pitchFamily="34" charset="0"/>
              </a:rPr>
              <a:t>e </a:t>
            </a:r>
            <a:r>
              <a:rPr lang="pt-PT" dirty="0">
                <a:latin typeface="Calibri"/>
                <a:ea typeface="Calibri" panose="020F0502020204030204" pitchFamily="34" charset="0"/>
              </a:rPr>
              <a:t>finanças, são cruciais para o funcionamento da organização</a:t>
            </a:r>
            <a:r>
              <a:rPr lang="pt-PT" sz="1400" dirty="0">
                <a:effectLst/>
                <a:latin typeface="Calibri"/>
                <a:ea typeface="Calibri" panose="020F0502020204030204" pitchFamily="34" charset="0"/>
              </a:rPr>
              <a:t>. </a:t>
            </a:r>
            <a:r>
              <a:rPr lang="pt-PT" dirty="0">
                <a:latin typeface="Calibri"/>
                <a:ea typeface="Calibri" panose="020F0502020204030204" pitchFamily="34" charset="0"/>
              </a:rPr>
              <a:t>A inovação reflete </a:t>
            </a:r>
            <a:r>
              <a:rPr lang="pt-PT" sz="1400" dirty="0">
                <a:effectLst/>
                <a:latin typeface="Calibri"/>
                <a:ea typeface="Calibri" panose="020F0502020204030204" pitchFamily="34" charset="0"/>
              </a:rPr>
              <a:t>a </a:t>
            </a:r>
            <a:r>
              <a:rPr lang="pt-PT" dirty="0">
                <a:latin typeface="Calibri"/>
                <a:ea typeface="Calibri" panose="020F0502020204030204" pitchFamily="34" charset="0"/>
              </a:rPr>
              <a:t>capacidade </a:t>
            </a:r>
            <a:r>
              <a:rPr lang="pt-PT" sz="1400" dirty="0">
                <a:effectLst/>
                <a:latin typeface="Calibri"/>
                <a:ea typeface="Calibri" panose="020F0502020204030204" pitchFamily="34" charset="0"/>
              </a:rPr>
              <a:t>de </a:t>
            </a:r>
            <a:r>
              <a:rPr lang="pt-PT" dirty="0">
                <a:latin typeface="Calibri"/>
                <a:ea typeface="Calibri" panose="020F0502020204030204" pitchFamily="34" charset="0"/>
              </a:rPr>
              <a:t>adotar novas ideias, a produção assegura eficiência, a organização coordena recursos</a:t>
            </a:r>
            <a:r>
              <a:rPr lang="pt-PT" sz="1400" dirty="0">
                <a:effectLst/>
                <a:latin typeface="Calibri"/>
                <a:ea typeface="Calibri" panose="020F0502020204030204" pitchFamily="34" charset="0"/>
              </a:rPr>
              <a:t>, a </a:t>
            </a:r>
            <a:r>
              <a:rPr lang="pt-PT" dirty="0">
                <a:latin typeface="Calibri"/>
                <a:ea typeface="Calibri" panose="020F0502020204030204" pitchFamily="34" charset="0"/>
              </a:rPr>
              <a:t>gestão lidera e decide estrategicamente, o marketing promove produtos, e as finanças gerenciam recursos monetários. Essas variáveis interagem dinamicamente, moldando o desempenho global da organização no contexto português.</a:t>
            </a:r>
            <a:endParaRPr lang="pt-BR" dirty="0">
              <a:latin typeface="Calibri"/>
            </a:endParaRP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spcAft>
                <a:spcPts val="800"/>
              </a:spcAft>
            </a:pPr>
            <a:endParaRPr lang="pt-PT" sz="1400" dirty="0">
              <a:effectLst/>
              <a:latin typeface="Calibr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824;p31">
            <a:extLst>
              <a:ext uri="{FF2B5EF4-FFF2-40B4-BE49-F238E27FC236}">
                <a16:creationId xmlns:a16="http://schemas.microsoft.com/office/drawing/2014/main" id="{B11B2EFB-676A-329A-FEAB-951AD84C3E87}"/>
              </a:ext>
            </a:extLst>
          </p:cNvPr>
          <p:cNvSpPr txBox="1">
            <a:spLocks/>
          </p:cNvSpPr>
          <p:nvPr/>
        </p:nvSpPr>
        <p:spPr>
          <a:xfrm>
            <a:off x="3087494" y="2556100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r>
              <a:rPr lang="pt-PT" dirty="0"/>
              <a:t>Variável Externa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479688-FE67-1BEB-DD01-06D00391EE8A}"/>
              </a:ext>
            </a:extLst>
          </p:cNvPr>
          <p:cNvSpPr txBox="1"/>
          <p:nvPr/>
        </p:nvSpPr>
        <p:spPr>
          <a:xfrm>
            <a:off x="906967" y="3292414"/>
            <a:ext cx="7991707" cy="10688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4999"/>
              </a:lnSpc>
              <a:spcAft>
                <a:spcPts val="800"/>
              </a:spcAft>
            </a:pP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As variáveis externas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, como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político-legais, econômicas, socioculturais e tecnológicas (PESTEL), desempenham um papel vital nas organizações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,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moldando o ambiente externo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.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Refletem leis, regulamentações, estratégias financeiras, preferências de 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consumidores e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inovações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.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A adaptação a essas variáveis é crucial 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para </a:t>
            </a:r>
            <a:r>
              <a:rPr lang="pt-PT" dirty="0">
                <a:solidFill>
                  <a:schemeClr val="tx1"/>
                </a:solidFill>
                <a:latin typeface="Calibri"/>
                <a:ea typeface="Calibri" panose="020F0502020204030204" pitchFamily="34" charset="0"/>
              </a:rPr>
              <a:t>o sucesso e sustentabilidade das organizações</a:t>
            </a:r>
            <a:r>
              <a:rPr lang="pt-PT" dirty="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</a:rPr>
              <a:t>.</a:t>
            </a:r>
            <a:endParaRPr lang="pt-BR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09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324BFC09-3D39-D8D5-DACC-92BF93DA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5699B339-313C-7079-48DB-CA72E4B4F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962843"/>
            <a:ext cx="6309421" cy="288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  <a:cs typeface="Arial"/>
              </a:rPr>
              <a:t>Análise PEST </a:t>
            </a:r>
            <a:r>
              <a:rPr lang="pt-PT" sz="5400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 </a:t>
            </a:r>
            <a:endParaRPr lang="pt-BR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CF907291-6A6E-15A6-AEA9-2F99DB3A2ED2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C88587A8-1DAD-04EB-C842-55C95E460B8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07A6F828-5022-66D2-D4CE-F16DA17CC1CA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E117BF52-FDBF-B162-EE48-11B1B8824EF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DAE1DA6C-D1CD-6096-5F58-D456831D78D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35D20D8D-B3F2-A6DF-941F-530BB2FB583A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313F9D12-E6ED-B7BA-E793-E02642CCD581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8349B46F-BCF0-8A73-2B0E-65628FF674F5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D9657D7C-E809-D81E-46E7-D35EFADD966A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82AE6CD5-24E6-36D5-73DF-170B60C7D6A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08737CBD-6656-2039-ABA0-C64136AE8F9B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9BF0790F-6D0E-08E5-1B40-A3B5A64BABF6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5DF628F1-4E58-00EA-6A68-ECA9D6317A70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E842B114-EE0E-72C5-5340-B29761090C7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93C6AF34-C8AB-CAEA-A026-ADDE84587420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2AFEC8F1-71DA-A08E-9EB4-D8ED9FFA3CD3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E2C2A909-1846-AC67-7EF0-FCF90DC6BB0C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BC8F1880-F962-91F9-7D13-8AD65DC5DEDE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CB88064A-0E04-3C1D-7E5E-7D6ADA95656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3D5532-F18A-9432-4EBF-BA4CA83EEEE9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9AB5F328-0018-DA16-7347-BCFA08D2A910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A73CF0B8-8495-C0F0-C3A1-94675273966B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A1EF92BA-CFF4-4F9E-70A5-A18697F14F2E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B8FE656D-1604-0731-5FE5-1F51E532BEC5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FCAE084C-E437-000A-4E85-1FE29F2657F5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8F3204A8-C79C-575F-E6B7-6E491825205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695B3F16-DD49-C6F0-4E0D-0407ED8FB8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49A0B8D0-E0D2-29D9-72E0-4A9D934A0E14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CC728DC4-3FA6-E83B-EF2C-C728E2BBF3C3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850B2670-BCFE-7C7D-3655-7539CFFE526C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F05052AF-7837-6AF8-F02D-32C2C732B6FC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E1B6BF87-09C5-50D2-F80C-73F89860A82E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6ED368F3-EFDF-7466-96AA-AF247C07869E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AA20751A-B4B3-8510-8B91-FD73F032E11A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AFA897D0-4711-01EE-F050-E293534C8246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D8F1FBA3-828B-CE0C-CDAF-7A72478C43AC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9B4AD18D-0705-2C4C-A074-04B695680561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F4A3BDA8-DBE3-E8EC-770A-E48E421ECBFD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E2F98A87-AE65-7E37-9DF1-36A745DD076B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12862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"/>
          <p:cNvSpPr txBox="1">
            <a:spLocks noGrp="1"/>
          </p:cNvSpPr>
          <p:nvPr>
            <p:ph type="subTitle" idx="2"/>
          </p:nvPr>
        </p:nvSpPr>
        <p:spPr>
          <a:xfrm>
            <a:off x="1168372" y="968317"/>
            <a:ext cx="340720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olidFill>
                  <a:schemeClr val="tx1"/>
                </a:solidFill>
              </a:rPr>
              <a:t>Prioriza segurança, promove ;marcas e adota práticas ambientais. Na gestão, segue normativas, apesar da falta de uma política formal de diversidade. Compal encara desafios políticos e econômicos em Angola e Moçambique, demandando adaptações constantes para operar eficientemente.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65" name="Google Shape;1065;p35"/>
          <p:cNvSpPr txBox="1">
            <a:spLocks noGrp="1"/>
          </p:cNvSpPr>
          <p:nvPr>
            <p:ph type="subTitle" idx="3"/>
          </p:nvPr>
        </p:nvSpPr>
        <p:spPr>
          <a:xfrm>
            <a:off x="4390793" y="968317"/>
            <a:ext cx="3754742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Influenciada pelos rendimentos em Portugal e a exploração de novos mercados. Apesar do declínio nas taxas de desemprego, a empresa enfrenta desafios, incluindo o aumento dos custos de energia e das matérias-primas. Para prosperar, a Compal precisa adotar estratégias flexíveis e eficientes para manter sua competitividade.</a:t>
            </a:r>
            <a:endParaRPr lang="en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6" name="Google Shape;1066;p35"/>
          <p:cNvSpPr txBox="1">
            <a:spLocks noGrp="1"/>
          </p:cNvSpPr>
          <p:nvPr>
            <p:ph type="subTitle" idx="4"/>
          </p:nvPr>
        </p:nvSpPr>
        <p:spPr>
          <a:xfrm>
            <a:off x="1114311" y="2985402"/>
            <a:ext cx="340720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É impactada  com o crescimento da classe média e a preocupação crescente com saúde e bem-estar. A evolução dos gastos e a busca por escolhas conscientes criam desafios e oportunidades, exigindo adaptação no portfólio para atender às demandas emergentes do mercado.</a:t>
            </a:r>
            <a:endParaRPr lang="en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7" name="Google Shape;1067;p35"/>
          <p:cNvSpPr txBox="1">
            <a:spLocks noGrp="1"/>
          </p:cNvSpPr>
          <p:nvPr>
            <p:ph type="subTitle" idx="5"/>
          </p:nvPr>
        </p:nvSpPr>
        <p:spPr>
          <a:xfrm>
            <a:off x="4784665" y="2985402"/>
            <a:ext cx="336087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olidFill>
                  <a:schemeClr val="tx1"/>
                </a:solidFill>
                <a:cs typeface="Segoe UI"/>
              </a:rPr>
              <a:t>Impactada pela constante evolução tecnológica, sendo fundamental na era digital. O marketing digital, com foco em publicações e redes sociais, desempenha um papel essencial na promoção e construção da marca, exigindo adaptação ágil para atender às expectativas dos consumidores.</a:t>
            </a:r>
          </a:p>
          <a:p>
            <a:pPr marL="0" indent="0"/>
            <a:endParaRPr lang="en-US" dirty="0">
              <a:cs typeface="Segoe UI"/>
            </a:endParaRPr>
          </a:p>
          <a:p>
            <a:pPr marL="0" indent="0"/>
            <a:endParaRPr lang="en-US" dirty="0">
              <a:latin typeface="Segoe UI"/>
              <a:cs typeface="Segoe 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8" name="Google Shape;1068;p35"/>
          <p:cNvSpPr txBox="1">
            <a:spLocks noGrp="1"/>
          </p:cNvSpPr>
          <p:nvPr>
            <p:ph type="title"/>
          </p:nvPr>
        </p:nvSpPr>
        <p:spPr>
          <a:xfrm>
            <a:off x="720000" y="-569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guiding principles</a:t>
            </a:r>
            <a:endParaRPr/>
          </a:p>
        </p:txBody>
      </p:sp>
      <p:sp>
        <p:nvSpPr>
          <p:cNvPr id="1069" name="Google Shape;1069;p35"/>
          <p:cNvSpPr txBox="1">
            <a:spLocks noGrp="1"/>
          </p:cNvSpPr>
          <p:nvPr>
            <p:ph type="subTitle" idx="1"/>
          </p:nvPr>
        </p:nvSpPr>
        <p:spPr>
          <a:xfrm>
            <a:off x="1392336" y="509979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POLÍTICO-LEGAIS</a:t>
            </a:r>
            <a:endParaRPr lang="pt-BR" dirty="0"/>
          </a:p>
        </p:txBody>
      </p:sp>
      <p:sp>
        <p:nvSpPr>
          <p:cNvPr id="1070" name="Google Shape;1070;p35"/>
          <p:cNvSpPr txBox="1">
            <a:spLocks noGrp="1"/>
          </p:cNvSpPr>
          <p:nvPr>
            <p:ph type="subTitle" idx="6"/>
          </p:nvPr>
        </p:nvSpPr>
        <p:spPr>
          <a:xfrm>
            <a:off x="1392336" y="2573401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SOCIO-CULTURAL</a:t>
            </a:r>
          </a:p>
        </p:txBody>
      </p:sp>
      <p:sp>
        <p:nvSpPr>
          <p:cNvPr id="1071" name="Google Shape;1071;p35"/>
          <p:cNvSpPr txBox="1">
            <a:spLocks noGrp="1"/>
          </p:cNvSpPr>
          <p:nvPr>
            <p:ph type="subTitle" idx="7"/>
          </p:nvPr>
        </p:nvSpPr>
        <p:spPr>
          <a:xfrm>
            <a:off x="4784661" y="509979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ECONÓMICAS</a:t>
            </a:r>
            <a:endParaRPr lang="pt-BR" dirty="0"/>
          </a:p>
        </p:txBody>
      </p:sp>
      <p:sp>
        <p:nvSpPr>
          <p:cNvPr id="1072" name="Google Shape;1072;p35"/>
          <p:cNvSpPr txBox="1">
            <a:spLocks noGrp="1"/>
          </p:cNvSpPr>
          <p:nvPr>
            <p:ph type="subTitle" idx="8"/>
          </p:nvPr>
        </p:nvSpPr>
        <p:spPr>
          <a:xfrm>
            <a:off x="4784661" y="2573401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TECNOLÓGIAS</a:t>
            </a:r>
            <a:endParaRPr lang="pt-B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6404C44-CFEC-FC4C-7194-6E8E1120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CC88E401-4A7F-428A-73B1-77D81D35B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568972"/>
            <a:ext cx="6309421" cy="3281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Análise das variáveis internas</a:t>
            </a:r>
            <a:r>
              <a:rPr lang="pt-PT" sz="5400" dirty="0">
                <a:solidFill>
                  <a:srgbClr val="000000"/>
                </a:solidFill>
                <a:ea typeface="Yu Gothic Light"/>
                <a:cs typeface="Arial"/>
              </a:rPr>
              <a:t> </a:t>
            </a:r>
            <a:r>
              <a:rPr lang="pt-PT" sz="5400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 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74D8BB1C-5E0D-3889-9922-5C661A7CBB2F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7628FF0F-08AA-A447-974D-98BFCD16500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2B6DCDE3-ADDC-2113-7AC1-765EF2ACC5A7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F7A06820-4448-FCB5-53E6-A2386446DF5B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389DA087-E567-CF44-A868-BC140DD83429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3F211D16-9383-C764-3F48-B04B1105069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1D723F90-D33A-87F3-719F-786028B5B78F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85D5F329-07C9-4180-22C9-1C8310A38C4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B4904414-131E-26A4-7DA6-3E996D5DB38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B2307455-4B03-A766-0879-1831F398C16A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616FA6C3-C129-C900-7EDC-AB96FADD868C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0ABCD7C6-A886-0F66-DD1B-5D044CFCA16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48F83D90-4771-D62F-EB12-0E918481E07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B74F78BD-21D9-94E5-A383-BF47C9CA2969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A84FCDD1-F0E3-7D60-BAB3-80D4070A8A5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EA45218F-CA18-BAC8-FA47-43B339A02783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818E4A98-EFA1-94F2-325B-990E03773BA5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2BABD73E-7C68-02B8-E102-0B607827AF4E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01506D75-7D13-3F26-DC8C-0F8D3F0A3F34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63BCDDE5-2FA6-68D0-0BCA-231E20D50C03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153417FE-30E3-6BB9-254B-3F6CD3136352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6F15236D-8276-EB51-A4DE-441ACA961ABA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ECEA6394-2E9B-0392-E911-402B6CC449BA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C8D1B2E-7258-12AD-70BC-DDE45A1C8335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8F9CF86E-9A81-6E4F-C12D-B7AF4C43FB6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9B65D15-A8E3-D64E-3EEB-855EFC8E45AD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9BC9B868-4FE8-16B0-E461-27085EA8E6E5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329A2290-BC38-8CC3-1317-70ACE9616026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6693E03E-6F67-E793-EAA5-EBFB93AE4CC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0DD96B08-39E9-771C-BAA2-F40141F20DC9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4B8E02A3-87ED-5FEF-9FA1-5EAD33200B0B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B3DFE781-12AD-E75D-D865-7A2FBD5B5812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BCA7ACF8-F993-3564-53D5-3BF560D36401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6ABAB534-98A9-FE0E-42E7-56BBA51B5EC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F81D48DC-1432-C345-FB1F-DFB3BBD7F15B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4E0C02FC-39FF-DBC5-1EE7-6728723FAE69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0EAD04B-A619-972A-9D29-E0E909FF33F2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0E7E4A27-EB10-1B85-9AF7-C74011903A4C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D2DF3476-02DB-253F-319F-57953AA48FDD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51649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6"/>
          <p:cNvSpPr txBox="1">
            <a:spLocks noGrp="1"/>
          </p:cNvSpPr>
          <p:nvPr>
            <p:ph type="subTitle" idx="14"/>
          </p:nvPr>
        </p:nvSpPr>
        <p:spPr>
          <a:xfrm>
            <a:off x="4286226" y="-454220"/>
            <a:ext cx="236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Emerging trends</a:t>
            </a:r>
            <a:endParaRPr/>
          </a:p>
        </p:txBody>
      </p:sp>
      <p:sp>
        <p:nvSpPr>
          <p:cNvPr id="1078" name="Google Shape;1078;p36"/>
          <p:cNvSpPr txBox="1">
            <a:spLocks noGrp="1"/>
          </p:cNvSpPr>
          <p:nvPr>
            <p:ph type="subTitle" idx="13"/>
          </p:nvPr>
        </p:nvSpPr>
        <p:spPr>
          <a:xfrm>
            <a:off x="3543853" y="-500558"/>
            <a:ext cx="236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79" name="Google Shape;1079;p36"/>
          <p:cNvSpPr txBox="1">
            <a:spLocks noGrp="1"/>
          </p:cNvSpPr>
          <p:nvPr>
            <p:ph type="subTitle" idx="15"/>
          </p:nvPr>
        </p:nvSpPr>
        <p:spPr>
          <a:xfrm>
            <a:off x="6179322" y="-693633"/>
            <a:ext cx="236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80" name="Google Shape;1080;p36"/>
          <p:cNvSpPr txBox="1">
            <a:spLocks noGrp="1"/>
          </p:cNvSpPr>
          <p:nvPr>
            <p:ph type="subTitle" idx="7"/>
          </p:nvPr>
        </p:nvSpPr>
        <p:spPr>
          <a:xfrm>
            <a:off x="1149399" y="608880"/>
            <a:ext cx="2373522" cy="457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solidFill>
                  <a:srgbClr val="000000"/>
                </a:solidFill>
                <a:cs typeface="Arial"/>
              </a:rPr>
              <a:t>Inovação</a:t>
            </a:r>
          </a:p>
        </p:txBody>
      </p:sp>
      <p:sp>
        <p:nvSpPr>
          <p:cNvPr id="1081" name="Google Shape;1081;p36"/>
          <p:cNvSpPr txBox="1">
            <a:spLocks noGrp="1"/>
          </p:cNvSpPr>
          <p:nvPr>
            <p:ph type="subTitle" idx="8"/>
          </p:nvPr>
        </p:nvSpPr>
        <p:spPr>
          <a:xfrm>
            <a:off x="5677450" y="608879"/>
            <a:ext cx="2365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Produção</a:t>
            </a:r>
            <a:endParaRPr lang="pt-BR" dirty="0"/>
          </a:p>
        </p:txBody>
      </p:sp>
      <p:sp>
        <p:nvSpPr>
          <p:cNvPr id="1082" name="Google Shape;1082;p36"/>
          <p:cNvSpPr txBox="1">
            <a:spLocks noGrp="1"/>
          </p:cNvSpPr>
          <p:nvPr>
            <p:ph type="subTitle" idx="9"/>
          </p:nvPr>
        </p:nvSpPr>
        <p:spPr>
          <a:xfrm>
            <a:off x="6560258" y="-866209"/>
            <a:ext cx="70858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083" name="Google Shape;1083;p36"/>
          <p:cNvSpPr txBox="1">
            <a:spLocks noGrp="1"/>
          </p:cNvSpPr>
          <p:nvPr>
            <p:ph type="title"/>
          </p:nvPr>
        </p:nvSpPr>
        <p:spPr>
          <a:xfrm>
            <a:off x="720000" y="-6929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84" name="Google Shape;1084;p36"/>
          <p:cNvSpPr txBox="1">
            <a:spLocks noGrp="1"/>
          </p:cNvSpPr>
          <p:nvPr>
            <p:ph type="subTitle" idx="1"/>
          </p:nvPr>
        </p:nvSpPr>
        <p:spPr>
          <a:xfrm>
            <a:off x="235315" y="1066542"/>
            <a:ext cx="4196144" cy="3012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rgbClr val="374151"/>
                </a:solidFill>
              </a:rPr>
              <a:t> </a:t>
            </a:r>
            <a:r>
              <a:rPr lang="pt-PT" dirty="0">
                <a:solidFill>
                  <a:schemeClr val="tx1"/>
                </a:solidFill>
              </a:rPr>
              <a:t>A SUMOL+COMPAL inova com sucesso, lançando produtos como o COMPAL </a:t>
            </a:r>
            <a:r>
              <a:rPr lang="pt-PT" err="1">
                <a:solidFill>
                  <a:schemeClr val="tx1"/>
                </a:solidFill>
              </a:rPr>
              <a:t>Summo</a:t>
            </a:r>
            <a:r>
              <a:rPr lang="pt-PT" dirty="0">
                <a:solidFill>
                  <a:schemeClr val="tx1"/>
                </a:solidFill>
              </a:rPr>
              <a:t> em Portugal e o COMPAL </a:t>
            </a:r>
            <a:r>
              <a:rPr lang="pt-PT" err="1">
                <a:solidFill>
                  <a:schemeClr val="tx1"/>
                </a:solidFill>
              </a:rPr>
              <a:t>Kissangua</a:t>
            </a:r>
            <a:r>
              <a:rPr lang="pt-PT" dirty="0">
                <a:solidFill>
                  <a:schemeClr val="tx1"/>
                </a:solidFill>
              </a:rPr>
              <a:t> da Banda em Angola, fortalecendo a confiança no </a:t>
            </a:r>
            <a:r>
              <a:rPr lang="pt-PT" err="1">
                <a:solidFill>
                  <a:schemeClr val="tx1"/>
                </a:solidFill>
              </a:rPr>
              <a:t>Road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Map</a:t>
            </a:r>
            <a:r>
              <a:rPr lang="pt-PT" dirty="0">
                <a:solidFill>
                  <a:schemeClr val="tx1"/>
                </a:solidFill>
              </a:rPr>
              <a:t> de Inovação desde 2017. A plataforma digital </a:t>
            </a:r>
            <a:r>
              <a:rPr lang="pt-PT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www.saborista.pt</a:t>
            </a:r>
            <a:r>
              <a:rPr lang="pt-PT" dirty="0">
                <a:solidFill>
                  <a:schemeClr val="tx1"/>
                </a:solidFill>
              </a:rPr>
              <a:t> aproxima as marcas dos consumidores, impulsionando a transformação digital alinhada às opções estratégicas da empresa.</a:t>
            </a:r>
            <a:endParaRPr lang="pt-BR">
              <a:solidFill>
                <a:schemeClr val="tx1"/>
              </a:solidFill>
            </a:endParaRPr>
          </a:p>
          <a:p>
            <a:pPr algn="l"/>
            <a:br>
              <a:rPr lang="en-US" dirty="0"/>
            </a:br>
            <a:endParaRPr lang="en-US" dirty="0"/>
          </a:p>
          <a:p>
            <a:pPr marL="0" indent="0"/>
            <a:endParaRPr lang="pt-PT" dirty="0">
              <a:solidFill>
                <a:srgbClr val="374151"/>
              </a:solidFill>
            </a:endParaRPr>
          </a:p>
        </p:txBody>
      </p:sp>
      <p:sp>
        <p:nvSpPr>
          <p:cNvPr id="1085" name="Google Shape;1085;p36"/>
          <p:cNvSpPr txBox="1">
            <a:spLocks noGrp="1"/>
          </p:cNvSpPr>
          <p:nvPr>
            <p:ph type="subTitle" idx="4"/>
          </p:nvPr>
        </p:nvSpPr>
        <p:spPr>
          <a:xfrm>
            <a:off x="4722361" y="-548098"/>
            <a:ext cx="236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dirty="0">
              <a:solidFill>
                <a:srgbClr val="374151"/>
              </a:solidFill>
            </a:endParaRPr>
          </a:p>
        </p:txBody>
      </p:sp>
      <p:sp>
        <p:nvSpPr>
          <p:cNvPr id="1086" name="Google Shape;1086;p36"/>
          <p:cNvSpPr txBox="1">
            <a:spLocks noGrp="1"/>
          </p:cNvSpPr>
          <p:nvPr>
            <p:ph type="subTitle" idx="5"/>
          </p:nvPr>
        </p:nvSpPr>
        <p:spPr>
          <a:xfrm>
            <a:off x="4434048" y="-548098"/>
            <a:ext cx="2365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emerging trends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industry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6"/>
          <p:cNvSpPr txBox="1">
            <a:spLocks noGrp="1"/>
          </p:cNvSpPr>
          <p:nvPr>
            <p:ph type="subTitle" idx="2"/>
          </p:nvPr>
        </p:nvSpPr>
        <p:spPr>
          <a:xfrm>
            <a:off x="5113670" y="1066542"/>
            <a:ext cx="3493354" cy="533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olidFill>
                  <a:schemeClr val="tx1"/>
                </a:solidFill>
              </a:rPr>
              <a:t>Modernização das instalações processando mais de 120 mil toneladas de frutas, adotando práticas sustentáveis de zero desperdício. Utilizamos todas as partes da fruta para compostagem, alimentos e cosméticos, refletindo nosso compromisso com a sustentabilidade.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88" name="Google Shape;1088;p36"/>
          <p:cNvSpPr txBox="1">
            <a:spLocks noGrp="1"/>
          </p:cNvSpPr>
          <p:nvPr>
            <p:ph type="subTitle" idx="3"/>
          </p:nvPr>
        </p:nvSpPr>
        <p:spPr>
          <a:xfrm>
            <a:off x="6037864" y="-678847"/>
            <a:ext cx="1751186" cy="633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pt-PT" dirty="0">
              <a:solidFill>
                <a:srgbClr val="374151"/>
              </a:solidFill>
            </a:endParaRPr>
          </a:p>
        </p:txBody>
      </p:sp>
      <p:sp>
        <p:nvSpPr>
          <p:cNvPr id="1089" name="Google Shape;1089;p36"/>
          <p:cNvSpPr txBox="1">
            <a:spLocks noGrp="1"/>
          </p:cNvSpPr>
          <p:nvPr>
            <p:ph type="subTitle" idx="6"/>
          </p:nvPr>
        </p:nvSpPr>
        <p:spPr>
          <a:xfrm>
            <a:off x="6323614" y="-1142767"/>
            <a:ext cx="2361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2" name="Imagem 1" descr="Uma imagem contendo Diagrama&#10;&#10;Descrição gerada automaticamente">
            <a:extLst>
              <a:ext uri="{FF2B5EF4-FFF2-40B4-BE49-F238E27FC236}">
                <a16:creationId xmlns:a16="http://schemas.microsoft.com/office/drawing/2014/main" id="{637A7F77-E62D-BD70-AA24-77B15EC89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5" y="2976435"/>
            <a:ext cx="3390384" cy="16233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8B47C6-7A18-DF2A-B3F9-C058BADED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287" y="2980295"/>
            <a:ext cx="3305429" cy="16310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>
            <a:spLocks noGrp="1"/>
          </p:cNvSpPr>
          <p:nvPr>
            <p:ph type="title"/>
          </p:nvPr>
        </p:nvSpPr>
        <p:spPr>
          <a:xfrm>
            <a:off x="720000" y="4137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Organização</a:t>
            </a:r>
          </a:p>
        </p:txBody>
      </p:sp>
      <p:sp>
        <p:nvSpPr>
          <p:cNvPr id="700" name="Google Shape;700;p29"/>
          <p:cNvSpPr txBox="1"/>
          <p:nvPr/>
        </p:nvSpPr>
        <p:spPr>
          <a:xfrm>
            <a:off x="758615" y="-498689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delete this slide when you’re done editing the presentation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29"/>
          <p:cNvSpPr txBox="1"/>
          <p:nvPr/>
        </p:nvSpPr>
        <p:spPr>
          <a:xfrm>
            <a:off x="2103260" y="-499207"/>
            <a:ext cx="16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info: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FAQ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2680710" y="-839018"/>
            <a:ext cx="361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visit our sister projects: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VIDEVO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03" name="Google Shape;703;p29"/>
          <p:cNvGraphicFramePr/>
          <p:nvPr>
            <p:extLst>
              <p:ext uri="{D42A27DB-BD31-4B8C-83A1-F6EECF244321}">
                <p14:modId xmlns:p14="http://schemas.microsoft.com/office/powerpoint/2010/main" val="1953109905"/>
              </p:ext>
            </p:extLst>
          </p:nvPr>
        </p:nvGraphicFramePr>
        <p:xfrm>
          <a:off x="756851" y="1058047"/>
          <a:ext cx="7623325" cy="3495220"/>
        </p:xfrm>
        <a:graphic>
          <a:graphicData uri="http://schemas.openxmlformats.org/drawingml/2006/table">
            <a:tbl>
              <a:tblPr>
                <a:noFill/>
                <a:tableStyleId>{6DBCC512-D0AA-4804-8F7C-194D81251610}</a:tableStyleId>
              </a:tblPr>
              <a:tblGrid>
                <a:gridCol w="264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07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sng" strike="noStrike" noProof="0" dirty="0">
                          <a:solidFill>
                            <a:schemeClr val="hlink"/>
                          </a:solidFill>
                          <a:latin typeface="Kanit Medium"/>
                        </a:rPr>
                        <a:t>Fruticultores  e   Agricultores</a:t>
                      </a:r>
                      <a:endParaRPr lang="pt-PT" u="sng" dirty="0">
                        <a:latin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dk1"/>
                          </a:solidFill>
                        </a:rPr>
                        <a:t>Abordagem de agricultura sustentável e com a produção de frutas de alta qualidade.</a:t>
                      </a:r>
                      <a:endParaRPr lang="pt-PT" dirty="0" err="1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sng" strike="noStrike" noProof="0" dirty="0">
                          <a:solidFill>
                            <a:schemeClr val="hlink"/>
                          </a:solidFill>
                          <a:latin typeface="Kanit Medium"/>
                        </a:rPr>
                        <a:t>Desenvolvimento de Receitas e Área de Nutrição</a:t>
                      </a:r>
                      <a:r>
                        <a:rPr lang="pt-PT" sz="1200" b="0" i="0" u="none" strike="noStrike" noProof="0" dirty="0">
                          <a:solidFill>
                            <a:schemeClr val="hlink"/>
                          </a:solidFill>
                          <a:latin typeface="Kanit Medium"/>
                        </a:rPr>
                        <a:t> </a:t>
                      </a:r>
                      <a:endParaRPr lang="en" sz="1200" b="0" i="0" u="none" strike="noStrike" noProof="0" dirty="0">
                        <a:solidFill>
                          <a:schemeClr val="hlink"/>
                        </a:solidFill>
                        <a:latin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dk1"/>
                          </a:solidFill>
                        </a:rPr>
                        <a:t>No processo de criar sumos e néctares, é crucial ter um bom paladar e uma imaginação aguçada alem de se importarem com bem-estar, nutrição e saúde,</a:t>
                      </a:r>
                      <a:endParaRPr lang="pt-PT" dirty="0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sng" strike="noStrike" noProof="0" dirty="0">
                          <a:solidFill>
                            <a:schemeClr val="hlink"/>
                          </a:solidFill>
                          <a:latin typeface="Kanit Medium"/>
                        </a:rPr>
                        <a:t>Laboratório</a:t>
                      </a:r>
                      <a:endParaRPr lang="pt-PT" sz="1200" u="sng" noProof="0" dirty="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dk1"/>
                          </a:solidFill>
                        </a:rPr>
                        <a:t>Uma equipa dedicada no laboratório trabalha diariamente segundo os mais altos padrões de qualidade, garantindo a excelência dos produtos Compal.</a:t>
                      </a:r>
                      <a:endParaRPr lang="pt-PT" noProof="0" dirty="0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u="sng" noProof="0" dirty="0">
                          <a:solidFill>
                            <a:schemeClr val="hlink"/>
                          </a:solidFill>
                          <a:latin typeface="Kanit Medium"/>
                          <a:ea typeface="Kanit Medium"/>
                          <a:cs typeface="Kanit Medium"/>
                        </a:rPr>
                        <a:t>Embalagem</a:t>
                      </a:r>
                      <a:endParaRPr lang="pt-PT" sz="1200" u="sng" noProof="0" dirty="0">
                        <a:solidFill>
                          <a:schemeClr val="hlink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dk1"/>
                          </a:solidFill>
                        </a:rPr>
                        <a:t>Responsável por embalar sumos e néctares de fruta deliciosos com diferentes texturas, esta equipa leva orgulhosamente a marca Compal aos consumidores</a:t>
                      </a:r>
                      <a:endParaRPr lang="pt-PT" noProof="0" dirty="0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u="sng" noProof="0" dirty="0">
                          <a:solidFill>
                            <a:schemeClr val="hlink"/>
                          </a:solidFill>
                          <a:latin typeface="Kanit Medium"/>
                          <a:ea typeface="Kanit Medium"/>
                          <a:cs typeface="Kanit Medium"/>
                        </a:rPr>
                        <a:t>Equipe de planeamento</a:t>
                      </a:r>
                      <a:endParaRPr lang="pt-PT" sz="1200" u="sng" noProof="0" dirty="0">
                        <a:solidFill>
                          <a:schemeClr val="hlink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dk1"/>
                          </a:solidFill>
                        </a:rPr>
                        <a:t>O planeamento logístico coordena esforços para assegurar uma harmonia entre o querer ter e o fazer acontecer.</a:t>
                      </a:r>
                      <a:endParaRPr lang="pt-PT" noProof="0" dirty="0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u="sng" noProof="0" dirty="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</a:rPr>
                        <a:t>Distribuição e vendas</a:t>
                      </a:r>
                      <a:endParaRPr lang="pt-PT" sz="1200" u="sng" noProof="0" dirty="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hlink"/>
                          </a:solidFill>
                        </a:rPr>
                        <a:t>A equipa de distribuição acompanha a jornada dos produtos ao longo da cadeia de abastecimento, desde o planeamento até o serviço pós-venda. A equipa de vendas empenha-se diariamente em difundir a </a:t>
                      </a:r>
                      <a:r>
                        <a:rPr lang="pt-PT" sz="1000" b="0" i="0" u="none" strike="noStrike" noProof="0" dirty="0" err="1">
                          <a:solidFill>
                            <a:schemeClr val="hlink"/>
                          </a:solidFill>
                        </a:rPr>
                        <a:t>frutologia</a:t>
                      </a:r>
                      <a:r>
                        <a:rPr lang="pt-PT" sz="1000" b="0" i="0" u="none" strike="noStrike" noProof="0" dirty="0">
                          <a:solidFill>
                            <a:schemeClr val="hlink"/>
                          </a:solidFill>
                        </a:rPr>
                        <a:t> Compal e levar os produtos aos consumidores.</a:t>
                      </a:r>
                      <a:endParaRPr lang="pt-PT" noProof="0" dirty="0">
                        <a:sym typeface="Roboto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2"/>
          </p:nvPr>
        </p:nvSpPr>
        <p:spPr>
          <a:xfrm>
            <a:off x="417319" y="142997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3" name="Google Shape;783;p30"/>
          <p:cNvSpPr txBox="1">
            <a:spLocks noGrp="1"/>
          </p:cNvSpPr>
          <p:nvPr>
            <p:ph type="title" idx="3"/>
          </p:nvPr>
        </p:nvSpPr>
        <p:spPr>
          <a:xfrm>
            <a:off x="417319" y="303221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title" idx="4"/>
          </p:nvPr>
        </p:nvSpPr>
        <p:spPr>
          <a:xfrm>
            <a:off x="417319" y="19640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5" name="Google Shape;785;p30"/>
          <p:cNvSpPr txBox="1">
            <a:spLocks noGrp="1"/>
          </p:cNvSpPr>
          <p:nvPr>
            <p:ph type="title" idx="5"/>
          </p:nvPr>
        </p:nvSpPr>
        <p:spPr>
          <a:xfrm>
            <a:off x="417319" y="356629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title" idx="6"/>
          </p:nvPr>
        </p:nvSpPr>
        <p:spPr>
          <a:xfrm>
            <a:off x="417319" y="249813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title" idx="7"/>
          </p:nvPr>
        </p:nvSpPr>
        <p:spPr>
          <a:xfrm>
            <a:off x="417319" y="410038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8" name="Google Shape;788;p30"/>
          <p:cNvSpPr txBox="1">
            <a:spLocks noGrp="1"/>
          </p:cNvSpPr>
          <p:nvPr>
            <p:ph type="subTitle" idx="1"/>
          </p:nvPr>
        </p:nvSpPr>
        <p:spPr>
          <a:xfrm>
            <a:off x="988448" y="1429963"/>
            <a:ext cx="411135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PT" sz="1800" b="1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História da Organização</a:t>
            </a:r>
          </a:p>
        </p:txBody>
      </p:sp>
      <p:sp>
        <p:nvSpPr>
          <p:cNvPr id="789" name="Google Shape;789;p30"/>
          <p:cNvSpPr txBox="1">
            <a:spLocks noGrp="1"/>
          </p:cNvSpPr>
          <p:nvPr>
            <p:ph type="subTitle" idx="8"/>
          </p:nvPr>
        </p:nvSpPr>
        <p:spPr>
          <a:xfrm>
            <a:off x="1152019" y="2125817"/>
            <a:ext cx="394778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Gestores Chave e Feitos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Alcançados</a:t>
            </a:r>
            <a:endParaRPr dirty="0"/>
          </a:p>
        </p:txBody>
      </p:sp>
      <p:sp>
        <p:nvSpPr>
          <p:cNvPr id="790" name="Google Shape;790;p30"/>
          <p:cNvSpPr txBox="1">
            <a:spLocks noGrp="1"/>
          </p:cNvSpPr>
          <p:nvPr>
            <p:ph type="subTitle" idx="9"/>
          </p:nvPr>
        </p:nvSpPr>
        <p:spPr>
          <a:xfrm>
            <a:off x="1152019" y="2498133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 Júridica</a:t>
            </a:r>
            <a:endParaRPr dirty="0"/>
          </a:p>
        </p:txBody>
      </p:sp>
      <p:sp>
        <p:nvSpPr>
          <p:cNvPr id="791" name="Google Shape;791;p30"/>
          <p:cNvSpPr txBox="1">
            <a:spLocks noGrp="1"/>
          </p:cNvSpPr>
          <p:nvPr>
            <p:ph type="subTitle" idx="13"/>
          </p:nvPr>
        </p:nvSpPr>
        <p:spPr>
          <a:xfrm>
            <a:off x="1152019" y="3193986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Produtos/Serviços e Mercados</a:t>
            </a:r>
            <a:endParaRPr dirty="0"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14"/>
          </p:nvPr>
        </p:nvSpPr>
        <p:spPr>
          <a:xfrm>
            <a:off x="1158556" y="3728076"/>
            <a:ext cx="199262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Missão,Ambição,Visão e Valores</a:t>
            </a:r>
            <a:endParaRPr dirty="0"/>
          </a:p>
        </p:txBody>
      </p:sp>
      <p:sp>
        <p:nvSpPr>
          <p:cNvPr id="793" name="Google Shape;793;p30"/>
          <p:cNvSpPr txBox="1">
            <a:spLocks noGrp="1"/>
          </p:cNvSpPr>
          <p:nvPr>
            <p:ph type="subTitle" idx="15"/>
          </p:nvPr>
        </p:nvSpPr>
        <p:spPr>
          <a:xfrm>
            <a:off x="1159741" y="4100388"/>
            <a:ext cx="2297778" cy="6966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/>
              <a:t>Variáveis internas e externas</a:t>
            </a:r>
          </a:p>
        </p:txBody>
      </p:sp>
      <p:grpSp>
        <p:nvGrpSpPr>
          <p:cNvPr id="794" name="Google Shape;794;p30"/>
          <p:cNvGrpSpPr/>
          <p:nvPr/>
        </p:nvGrpSpPr>
        <p:grpSpPr>
          <a:xfrm>
            <a:off x="8037994" y="4243188"/>
            <a:ext cx="390900" cy="286025"/>
            <a:chOff x="719994" y="4310738"/>
            <a:chExt cx="390900" cy="286025"/>
          </a:xfrm>
        </p:grpSpPr>
        <p:sp>
          <p:nvSpPr>
            <p:cNvPr id="795" name="Google Shape;795;p30"/>
            <p:cNvSpPr/>
            <p:nvPr/>
          </p:nvSpPr>
          <p:spPr>
            <a:xfrm rot="5400000">
              <a:off x="10250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rot="5400000">
              <a:off x="10250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rot="5400000">
              <a:off x="87254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rot="5400000">
              <a:off x="87254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rot="5400000">
              <a:off x="7199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rot="5400000">
              <a:off x="7199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0"/>
          <p:cNvGrpSpPr/>
          <p:nvPr/>
        </p:nvGrpSpPr>
        <p:grpSpPr>
          <a:xfrm rot="10800000">
            <a:off x="4285975" y="1514260"/>
            <a:ext cx="286025" cy="1306200"/>
            <a:chOff x="978925" y="1314225"/>
            <a:chExt cx="286025" cy="1306200"/>
          </a:xfrm>
        </p:grpSpPr>
        <p:sp>
          <p:nvSpPr>
            <p:cNvPr id="802" name="Google Shape;802;p30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82;p30">
            <a:extLst>
              <a:ext uri="{FF2B5EF4-FFF2-40B4-BE49-F238E27FC236}">
                <a16:creationId xmlns:a16="http://schemas.microsoft.com/office/drawing/2014/main" id="{B6398331-7495-45E0-D4DD-64A86EAD6ABF}"/>
              </a:ext>
            </a:extLst>
          </p:cNvPr>
          <p:cNvSpPr txBox="1">
            <a:spLocks/>
          </p:cNvSpPr>
          <p:nvPr/>
        </p:nvSpPr>
        <p:spPr>
          <a:xfrm>
            <a:off x="4733303" y="1429971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" name="Google Shape;783;p30">
            <a:extLst>
              <a:ext uri="{FF2B5EF4-FFF2-40B4-BE49-F238E27FC236}">
                <a16:creationId xmlns:a16="http://schemas.microsoft.com/office/drawing/2014/main" id="{5D22757C-3AFA-BC1F-1160-FE81B0EE8DE6}"/>
              </a:ext>
            </a:extLst>
          </p:cNvPr>
          <p:cNvSpPr txBox="1">
            <a:spLocks/>
          </p:cNvSpPr>
          <p:nvPr/>
        </p:nvSpPr>
        <p:spPr>
          <a:xfrm>
            <a:off x="4779641" y="2993601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4" name="Google Shape;784;p30">
            <a:extLst>
              <a:ext uri="{FF2B5EF4-FFF2-40B4-BE49-F238E27FC236}">
                <a16:creationId xmlns:a16="http://schemas.microsoft.com/office/drawing/2014/main" id="{A07697FB-09C8-82EF-D565-8DEF48281DC9}"/>
              </a:ext>
            </a:extLst>
          </p:cNvPr>
          <p:cNvSpPr txBox="1">
            <a:spLocks/>
          </p:cNvSpPr>
          <p:nvPr/>
        </p:nvSpPr>
        <p:spPr>
          <a:xfrm>
            <a:off x="4779641" y="1933161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5" name="Google Shape;785;p30">
            <a:extLst>
              <a:ext uri="{FF2B5EF4-FFF2-40B4-BE49-F238E27FC236}">
                <a16:creationId xmlns:a16="http://schemas.microsoft.com/office/drawing/2014/main" id="{E947EFF4-3B1F-63E5-FCBF-FE899D1CEF59}"/>
              </a:ext>
            </a:extLst>
          </p:cNvPr>
          <p:cNvSpPr txBox="1">
            <a:spLocks/>
          </p:cNvSpPr>
          <p:nvPr/>
        </p:nvSpPr>
        <p:spPr>
          <a:xfrm>
            <a:off x="4779641" y="352768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6" name="Google Shape;786;p30">
            <a:extLst>
              <a:ext uri="{FF2B5EF4-FFF2-40B4-BE49-F238E27FC236}">
                <a16:creationId xmlns:a16="http://schemas.microsoft.com/office/drawing/2014/main" id="{2D5296D2-3A03-2B45-73A4-7D3DE548FA00}"/>
              </a:ext>
            </a:extLst>
          </p:cNvPr>
          <p:cNvSpPr txBox="1">
            <a:spLocks/>
          </p:cNvSpPr>
          <p:nvPr/>
        </p:nvSpPr>
        <p:spPr>
          <a:xfrm>
            <a:off x="4779641" y="2428627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7" name="Google Shape;787;p30">
            <a:extLst>
              <a:ext uri="{FF2B5EF4-FFF2-40B4-BE49-F238E27FC236}">
                <a16:creationId xmlns:a16="http://schemas.microsoft.com/office/drawing/2014/main" id="{6B6A1F3E-57D5-3F71-6146-41C83981E1FE}"/>
              </a:ext>
            </a:extLst>
          </p:cNvPr>
          <p:cNvSpPr txBox="1">
            <a:spLocks/>
          </p:cNvSpPr>
          <p:nvPr/>
        </p:nvSpPr>
        <p:spPr>
          <a:xfrm>
            <a:off x="4779641" y="3992266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12</a:t>
            </a:r>
          </a:p>
        </p:txBody>
      </p:sp>
      <p:sp>
        <p:nvSpPr>
          <p:cNvPr id="8" name="Google Shape;788;p30">
            <a:extLst>
              <a:ext uri="{FF2B5EF4-FFF2-40B4-BE49-F238E27FC236}">
                <a16:creationId xmlns:a16="http://schemas.microsoft.com/office/drawing/2014/main" id="{4797036D-5986-A747-BCA5-F61B0B8B7649}"/>
              </a:ext>
            </a:extLst>
          </p:cNvPr>
          <p:cNvSpPr txBox="1">
            <a:spLocks/>
          </p:cNvSpPr>
          <p:nvPr/>
        </p:nvSpPr>
        <p:spPr>
          <a:xfrm>
            <a:off x="5350771" y="1437686"/>
            <a:ext cx="411135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PT" b="1" dirty="0">
                <a:solidFill>
                  <a:srgbClr val="000000"/>
                </a:solidFill>
                <a:latin typeface="Arial"/>
                <a:ea typeface="Yu Gothic Light"/>
                <a:cs typeface="Times New Roman"/>
              </a:rPr>
              <a:t>Análise PEST</a:t>
            </a:r>
            <a:endParaRPr lang="pt-PT" b="1" dirty="0">
              <a:solidFill>
                <a:srgbClr val="000000"/>
              </a:solidFill>
              <a:latin typeface="Arial" panose="020B060402020202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Google Shape;789;p30">
            <a:extLst>
              <a:ext uri="{FF2B5EF4-FFF2-40B4-BE49-F238E27FC236}">
                <a16:creationId xmlns:a16="http://schemas.microsoft.com/office/drawing/2014/main" id="{5A1D8AEE-81E9-A7A0-C545-1D0B70226933}"/>
              </a:ext>
            </a:extLst>
          </p:cNvPr>
          <p:cNvSpPr txBox="1">
            <a:spLocks/>
          </p:cNvSpPr>
          <p:nvPr/>
        </p:nvSpPr>
        <p:spPr>
          <a:xfrm>
            <a:off x="5514341" y="1894541"/>
            <a:ext cx="394778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marL="0" indent="0"/>
            <a:r>
              <a:rPr lang="pt-PT" dirty="0"/>
              <a:t>Análise das </a:t>
            </a:r>
            <a:r>
              <a:rPr lang="pt-PT"/>
              <a:t>variáveis</a:t>
            </a:r>
            <a:r>
              <a:rPr lang="pt-PT" dirty="0"/>
              <a:t> internas</a:t>
            </a:r>
          </a:p>
        </p:txBody>
      </p:sp>
      <p:sp>
        <p:nvSpPr>
          <p:cNvPr id="10" name="Google Shape;790;p30">
            <a:extLst>
              <a:ext uri="{FF2B5EF4-FFF2-40B4-BE49-F238E27FC236}">
                <a16:creationId xmlns:a16="http://schemas.microsoft.com/office/drawing/2014/main" id="{E500648B-28C6-6821-36B5-BEC12FE1F31F}"/>
              </a:ext>
            </a:extLst>
          </p:cNvPr>
          <p:cNvSpPr txBox="1">
            <a:spLocks/>
          </p:cNvSpPr>
          <p:nvPr/>
        </p:nvSpPr>
        <p:spPr>
          <a:xfrm>
            <a:off x="5514341" y="2451795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marL="0" indent="0"/>
            <a:r>
              <a:rPr lang="pt-PT" dirty="0"/>
              <a:t>Análise SWOT</a:t>
            </a:r>
          </a:p>
        </p:txBody>
      </p:sp>
      <p:sp>
        <p:nvSpPr>
          <p:cNvPr id="11" name="Google Shape;791;p30">
            <a:extLst>
              <a:ext uri="{FF2B5EF4-FFF2-40B4-BE49-F238E27FC236}">
                <a16:creationId xmlns:a16="http://schemas.microsoft.com/office/drawing/2014/main" id="{9E917F6C-58EB-CC6F-4713-38611444CB2F}"/>
              </a:ext>
            </a:extLst>
          </p:cNvPr>
          <p:cNvSpPr txBox="1">
            <a:spLocks/>
          </p:cNvSpPr>
          <p:nvPr/>
        </p:nvSpPr>
        <p:spPr>
          <a:xfrm>
            <a:off x="5514341" y="2962711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dirty="0"/>
              <a:t>Estratégias</a:t>
            </a:r>
          </a:p>
        </p:txBody>
      </p:sp>
      <p:sp>
        <p:nvSpPr>
          <p:cNvPr id="12" name="Google Shape;792;p30">
            <a:extLst>
              <a:ext uri="{FF2B5EF4-FFF2-40B4-BE49-F238E27FC236}">
                <a16:creationId xmlns:a16="http://schemas.microsoft.com/office/drawing/2014/main" id="{6EEEA0A9-D778-3EE7-D35C-3C01232F854E}"/>
              </a:ext>
            </a:extLst>
          </p:cNvPr>
          <p:cNvSpPr txBox="1">
            <a:spLocks/>
          </p:cNvSpPr>
          <p:nvPr/>
        </p:nvSpPr>
        <p:spPr>
          <a:xfrm>
            <a:off x="5514341" y="3496796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dirty="0"/>
              <a:t>Tomada de decisões</a:t>
            </a:r>
          </a:p>
        </p:txBody>
      </p:sp>
      <p:sp>
        <p:nvSpPr>
          <p:cNvPr id="13" name="Google Shape;793;p30">
            <a:extLst>
              <a:ext uri="{FF2B5EF4-FFF2-40B4-BE49-F238E27FC236}">
                <a16:creationId xmlns:a16="http://schemas.microsoft.com/office/drawing/2014/main" id="{6980CDEB-0B76-0A25-6129-B6E58185B127}"/>
              </a:ext>
            </a:extLst>
          </p:cNvPr>
          <p:cNvSpPr txBox="1">
            <a:spLocks/>
          </p:cNvSpPr>
          <p:nvPr/>
        </p:nvSpPr>
        <p:spPr>
          <a:xfrm>
            <a:off x="5514341" y="418534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dirty="0"/>
              <a:t>Estrutura organizacional</a:t>
            </a:r>
          </a:p>
        </p:txBody>
      </p:sp>
      <p:grpSp>
        <p:nvGrpSpPr>
          <p:cNvPr id="14" name="Google Shape;801;p30">
            <a:extLst>
              <a:ext uri="{FF2B5EF4-FFF2-40B4-BE49-F238E27FC236}">
                <a16:creationId xmlns:a16="http://schemas.microsoft.com/office/drawing/2014/main" id="{898AFF81-08C4-18AF-4611-F2F6A3EFDB5A}"/>
              </a:ext>
            </a:extLst>
          </p:cNvPr>
          <p:cNvGrpSpPr/>
          <p:nvPr/>
        </p:nvGrpSpPr>
        <p:grpSpPr>
          <a:xfrm rot="10800000">
            <a:off x="4291704" y="2913738"/>
            <a:ext cx="286025" cy="1306200"/>
            <a:chOff x="978925" y="1314225"/>
            <a:chExt cx="286025" cy="1306200"/>
          </a:xfrm>
        </p:grpSpPr>
        <p:sp>
          <p:nvSpPr>
            <p:cNvPr id="15" name="Google Shape;802;p30">
              <a:extLst>
                <a:ext uri="{FF2B5EF4-FFF2-40B4-BE49-F238E27FC236}">
                  <a16:creationId xmlns:a16="http://schemas.microsoft.com/office/drawing/2014/main" id="{31A9441A-7C80-16B7-6A95-484BED7935B5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3;p30">
              <a:extLst>
                <a:ext uri="{FF2B5EF4-FFF2-40B4-BE49-F238E27FC236}">
                  <a16:creationId xmlns:a16="http://schemas.microsoft.com/office/drawing/2014/main" id="{8D254D85-46F2-FF1F-D1BC-4B23CB59C1D7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4;p30">
              <a:extLst>
                <a:ext uri="{FF2B5EF4-FFF2-40B4-BE49-F238E27FC236}">
                  <a16:creationId xmlns:a16="http://schemas.microsoft.com/office/drawing/2014/main" id="{8E33D4C6-851F-AF72-D135-9C11D5BE777A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5;p30">
              <a:extLst>
                <a:ext uri="{FF2B5EF4-FFF2-40B4-BE49-F238E27FC236}">
                  <a16:creationId xmlns:a16="http://schemas.microsoft.com/office/drawing/2014/main" id="{DAB822B9-F2D5-B5A9-7D42-3462AF467328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6;p30">
              <a:extLst>
                <a:ext uri="{FF2B5EF4-FFF2-40B4-BE49-F238E27FC236}">
                  <a16:creationId xmlns:a16="http://schemas.microsoft.com/office/drawing/2014/main" id="{E9785505-DE62-8AA5-2EC6-64FA7DE6F905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7;p30">
              <a:extLst>
                <a:ext uri="{FF2B5EF4-FFF2-40B4-BE49-F238E27FC236}">
                  <a16:creationId xmlns:a16="http://schemas.microsoft.com/office/drawing/2014/main" id="{845CD62D-079B-DA06-3233-EB203BB14E0A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8;p30">
              <a:extLst>
                <a:ext uri="{FF2B5EF4-FFF2-40B4-BE49-F238E27FC236}">
                  <a16:creationId xmlns:a16="http://schemas.microsoft.com/office/drawing/2014/main" id="{F83A6B1A-1ED5-4171-9810-F38F8C0E4A8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9;p30">
              <a:extLst>
                <a:ext uri="{FF2B5EF4-FFF2-40B4-BE49-F238E27FC236}">
                  <a16:creationId xmlns:a16="http://schemas.microsoft.com/office/drawing/2014/main" id="{8AEA7489-B2F7-D791-B08D-D3281333388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0;p30">
              <a:extLst>
                <a:ext uri="{FF2B5EF4-FFF2-40B4-BE49-F238E27FC236}">
                  <a16:creationId xmlns:a16="http://schemas.microsoft.com/office/drawing/2014/main" id="{359623C6-4FD5-58B7-9093-20DC892E7FCF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1;p30">
              <a:extLst>
                <a:ext uri="{FF2B5EF4-FFF2-40B4-BE49-F238E27FC236}">
                  <a16:creationId xmlns:a16="http://schemas.microsoft.com/office/drawing/2014/main" id="{78D7E118-676F-6E9D-A8DF-32037D033E28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2;p30">
              <a:extLst>
                <a:ext uri="{FF2B5EF4-FFF2-40B4-BE49-F238E27FC236}">
                  <a16:creationId xmlns:a16="http://schemas.microsoft.com/office/drawing/2014/main" id="{BB6967DF-A21C-41C6-786E-90A27806C81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3;p30">
              <a:extLst>
                <a:ext uri="{FF2B5EF4-FFF2-40B4-BE49-F238E27FC236}">
                  <a16:creationId xmlns:a16="http://schemas.microsoft.com/office/drawing/2014/main" id="{3070323F-6941-A783-5A91-CC77D6E40907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4;p30">
              <a:extLst>
                <a:ext uri="{FF2B5EF4-FFF2-40B4-BE49-F238E27FC236}">
                  <a16:creationId xmlns:a16="http://schemas.microsoft.com/office/drawing/2014/main" id="{6D1C0698-2F9D-2EC2-D66A-64BA97B1D324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5;p30">
              <a:extLst>
                <a:ext uri="{FF2B5EF4-FFF2-40B4-BE49-F238E27FC236}">
                  <a16:creationId xmlns:a16="http://schemas.microsoft.com/office/drawing/2014/main" id="{DA0CAD57-12C7-2CBF-2A72-E509752764E0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6;p30">
              <a:extLst>
                <a:ext uri="{FF2B5EF4-FFF2-40B4-BE49-F238E27FC236}">
                  <a16:creationId xmlns:a16="http://schemas.microsoft.com/office/drawing/2014/main" id="{666B86E9-CAA7-ED18-0609-6FC7D2339955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7;p30">
              <a:extLst>
                <a:ext uri="{FF2B5EF4-FFF2-40B4-BE49-F238E27FC236}">
                  <a16:creationId xmlns:a16="http://schemas.microsoft.com/office/drawing/2014/main" id="{B6E3C83F-F2B3-2382-BC25-15B3A9ECC575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8;p30">
              <a:extLst>
                <a:ext uri="{FF2B5EF4-FFF2-40B4-BE49-F238E27FC236}">
                  <a16:creationId xmlns:a16="http://schemas.microsoft.com/office/drawing/2014/main" id="{0566722B-E5F1-D755-8A70-D71789D49E24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9;p30">
              <a:extLst>
                <a:ext uri="{FF2B5EF4-FFF2-40B4-BE49-F238E27FC236}">
                  <a16:creationId xmlns:a16="http://schemas.microsoft.com/office/drawing/2014/main" id="{BACEDBF0-739F-960B-E501-CECABAEB870F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01;p30">
            <a:extLst>
              <a:ext uri="{FF2B5EF4-FFF2-40B4-BE49-F238E27FC236}">
                <a16:creationId xmlns:a16="http://schemas.microsoft.com/office/drawing/2014/main" id="{74A6CC4C-3B43-1D2C-83A4-5E6116653A95}"/>
              </a:ext>
            </a:extLst>
          </p:cNvPr>
          <p:cNvGrpSpPr/>
          <p:nvPr/>
        </p:nvGrpSpPr>
        <p:grpSpPr>
          <a:xfrm rot="10800000">
            <a:off x="4285975" y="4284836"/>
            <a:ext cx="286025" cy="390900"/>
            <a:chOff x="978925" y="2229525"/>
            <a:chExt cx="286025" cy="390900"/>
          </a:xfrm>
        </p:grpSpPr>
        <p:sp>
          <p:nvSpPr>
            <p:cNvPr id="46" name="Google Shape;814;p30">
              <a:extLst>
                <a:ext uri="{FF2B5EF4-FFF2-40B4-BE49-F238E27FC236}">
                  <a16:creationId xmlns:a16="http://schemas.microsoft.com/office/drawing/2014/main" id="{23B34C43-418A-714E-8825-FD3F049EBDCF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5;p30">
              <a:extLst>
                <a:ext uri="{FF2B5EF4-FFF2-40B4-BE49-F238E27FC236}">
                  <a16:creationId xmlns:a16="http://schemas.microsoft.com/office/drawing/2014/main" id="{F7444EF8-C735-2805-3550-C58A0987BC35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6;p30">
              <a:extLst>
                <a:ext uri="{FF2B5EF4-FFF2-40B4-BE49-F238E27FC236}">
                  <a16:creationId xmlns:a16="http://schemas.microsoft.com/office/drawing/2014/main" id="{55BB25F3-34F3-13E4-9E84-149BB542A928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7;p30">
              <a:extLst>
                <a:ext uri="{FF2B5EF4-FFF2-40B4-BE49-F238E27FC236}">
                  <a16:creationId xmlns:a16="http://schemas.microsoft.com/office/drawing/2014/main" id="{EBBC6633-BBD1-428A-21A5-644B6962118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8;p30">
              <a:extLst>
                <a:ext uri="{FF2B5EF4-FFF2-40B4-BE49-F238E27FC236}">
                  <a16:creationId xmlns:a16="http://schemas.microsoft.com/office/drawing/2014/main" id="{D4AB1074-1DAE-938A-50C5-16F4338549D8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9;p30">
              <a:extLst>
                <a:ext uri="{FF2B5EF4-FFF2-40B4-BE49-F238E27FC236}">
                  <a16:creationId xmlns:a16="http://schemas.microsoft.com/office/drawing/2014/main" id="{F804E30C-B8DB-2198-4F14-8CC0841F89F9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1"/>
          <p:cNvSpPr txBox="1">
            <a:spLocks noGrp="1"/>
          </p:cNvSpPr>
          <p:nvPr>
            <p:ph type="subTitle" idx="1"/>
          </p:nvPr>
        </p:nvSpPr>
        <p:spPr>
          <a:xfrm>
            <a:off x="1019900" y="2013188"/>
            <a:ext cx="3988800" cy="20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200"/>
            </a:pPr>
            <a:r>
              <a:rPr lang="pt-PT" dirty="0">
                <a:solidFill>
                  <a:schemeClr val="tx1"/>
                </a:solidFill>
              </a:rPr>
              <a:t>Desenvolvimento do diagnóstico e plano de ação para a certificação BRC nas fábricas de Vila Flor e Gouveia, com formação das equipas.</a:t>
            </a:r>
          </a:p>
          <a:p>
            <a:pPr>
              <a:spcBef>
                <a:spcPts val="1000"/>
              </a:spcBef>
              <a:buSzPts val="1200"/>
            </a:pPr>
            <a:r>
              <a:rPr lang="pt-PT" dirty="0">
                <a:solidFill>
                  <a:schemeClr val="tx1"/>
                </a:solidFill>
              </a:rPr>
              <a:t>Preparação e implementação de alterações conforme a versão 8 da certificação BRC em segurança alimentar pela equipa da SUMOL+COMPAL.</a:t>
            </a:r>
          </a:p>
          <a:p>
            <a:pPr>
              <a:spcBef>
                <a:spcPts val="1000"/>
              </a:spcBef>
              <a:buSzPts val="1200"/>
            </a:pPr>
            <a:r>
              <a:rPr lang="pt-PT" dirty="0">
                <a:solidFill>
                  <a:schemeClr val="tx1"/>
                </a:solidFill>
              </a:rPr>
              <a:t>Desenvolvimento de um questionário para avaliação do sistema de gestão, visando identificar oportunidades de melhoria na SUMOL+COMPAL.</a:t>
            </a:r>
          </a:p>
        </p:txBody>
      </p:sp>
      <p:sp>
        <p:nvSpPr>
          <p:cNvPr id="1319" name="Google Shape;1319;p41"/>
          <p:cNvSpPr txBox="1">
            <a:spLocks noGrp="1"/>
          </p:cNvSpPr>
          <p:nvPr>
            <p:ph type="title"/>
          </p:nvPr>
        </p:nvSpPr>
        <p:spPr>
          <a:xfrm>
            <a:off x="1019900" y="1028376"/>
            <a:ext cx="39888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Gestão</a:t>
            </a:r>
            <a:br>
              <a:rPr lang="pt-PT" dirty="0">
                <a:solidFill>
                  <a:schemeClr val="tx1"/>
                </a:solidFill>
              </a:rPr>
            </a:br>
            <a:br>
              <a:rPr lang="pt-PT" dirty="0">
                <a:solidFill>
                  <a:schemeClr val="tx1"/>
                </a:solidFill>
              </a:rPr>
            </a:br>
            <a:r>
              <a:rPr lang="pt-PT" sz="1200">
                <a:solidFill>
                  <a:schemeClr val="tx1"/>
                </a:solidFill>
              </a:rPr>
              <a:t>A equipa de Sistema de Gestão, em 2018, focou na coordenação das certificações e na consolidação de boas práticas. Destacam-se projetos relevantes.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1320" name="Google Shape;1320;p41"/>
          <p:cNvSpPr/>
          <p:nvPr/>
        </p:nvSpPr>
        <p:spPr>
          <a:xfrm>
            <a:off x="6374304" y="891931"/>
            <a:ext cx="1664617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41"/>
          <p:cNvGrpSpPr/>
          <p:nvPr/>
        </p:nvGrpSpPr>
        <p:grpSpPr>
          <a:xfrm>
            <a:off x="6289126" y="709411"/>
            <a:ext cx="1834973" cy="3724678"/>
            <a:chOff x="5186401" y="494525"/>
            <a:chExt cx="1834973" cy="3724678"/>
          </a:xfrm>
        </p:grpSpPr>
        <p:sp>
          <p:nvSpPr>
            <p:cNvPr id="1322" name="Google Shape;1322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4" name="Google Shape;1324;p41"/>
          <p:cNvPicPr preferRelativeResize="0"/>
          <p:nvPr/>
        </p:nvPicPr>
        <p:blipFill rotWithShape="1">
          <a:blip r:embed="rId3">
            <a:alphaModFix/>
          </a:blip>
          <a:srcRect l="3314" t="2660" r="3332" b="2669"/>
          <a:stretch/>
        </p:blipFill>
        <p:spPr>
          <a:xfrm>
            <a:off x="6374300" y="891925"/>
            <a:ext cx="1664626" cy="317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8" name="Google Shape;1328;p41"/>
          <p:cNvCxnSpPr>
            <a:cxnSpLocks/>
          </p:cNvCxnSpPr>
          <p:nvPr/>
        </p:nvCxnSpPr>
        <p:spPr>
          <a:xfrm>
            <a:off x="5818958" y="1785350"/>
            <a:ext cx="1434600" cy="470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29" name="Google Shape;1329;p41"/>
          <p:cNvCxnSpPr>
            <a:cxnSpLocks/>
          </p:cNvCxnSpPr>
          <p:nvPr/>
        </p:nvCxnSpPr>
        <p:spPr>
          <a:xfrm>
            <a:off x="5818958" y="2571750"/>
            <a:ext cx="1350900" cy="193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30" name="Google Shape;1330;p41"/>
          <p:cNvCxnSpPr>
            <a:cxnSpLocks/>
          </p:cNvCxnSpPr>
          <p:nvPr/>
        </p:nvCxnSpPr>
        <p:spPr>
          <a:xfrm>
            <a:off x="5818958" y="3358150"/>
            <a:ext cx="838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3"/>
          <p:cNvSpPr txBox="1">
            <a:spLocks noGrp="1"/>
          </p:cNvSpPr>
          <p:nvPr>
            <p:ph type="title"/>
          </p:nvPr>
        </p:nvSpPr>
        <p:spPr>
          <a:xfrm>
            <a:off x="750892" y="-484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1" name="Google Shape;971;p33"/>
          <p:cNvSpPr txBox="1">
            <a:spLocks noGrp="1"/>
          </p:cNvSpPr>
          <p:nvPr>
            <p:ph type="subTitle" idx="3"/>
          </p:nvPr>
        </p:nvSpPr>
        <p:spPr>
          <a:xfrm>
            <a:off x="1113147" y="1719900"/>
            <a:ext cx="2907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err="1">
                <a:solidFill>
                  <a:schemeClr val="tx1"/>
                </a:solidFill>
              </a:rPr>
              <a:t>área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financeira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passou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uma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reorganização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adotando</a:t>
            </a:r>
            <a:r>
              <a:rPr lang="en" dirty="0">
                <a:solidFill>
                  <a:schemeClr val="tx1"/>
                </a:solidFill>
              </a:rPr>
              <a:t> um </a:t>
            </a:r>
            <a:r>
              <a:rPr lang="en" dirty="0" err="1">
                <a:solidFill>
                  <a:schemeClr val="tx1"/>
                </a:solidFill>
              </a:rPr>
              <a:t>modelo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integrado</a:t>
            </a:r>
            <a:r>
              <a:rPr lang="en" dirty="0">
                <a:solidFill>
                  <a:schemeClr val="tx1"/>
                </a:solidFill>
              </a:rPr>
              <a:t>. Com </a:t>
            </a:r>
            <a:r>
              <a:rPr lang="en" dirty="0" err="1">
                <a:solidFill>
                  <a:schemeClr val="tx1"/>
                </a:solidFill>
              </a:rPr>
              <a:t>ênfase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gestão</a:t>
            </a:r>
            <a:r>
              <a:rPr lang="en" dirty="0">
                <a:solidFill>
                  <a:schemeClr val="tx1"/>
                </a:solidFill>
              </a:rPr>
              <a:t> da </a:t>
            </a:r>
            <a:r>
              <a:rPr lang="en" dirty="0" err="1">
                <a:solidFill>
                  <a:schemeClr val="tx1"/>
                </a:solidFill>
              </a:rPr>
              <a:t>dívida</a:t>
            </a:r>
            <a:r>
              <a:rPr lang="en" dirty="0">
                <a:solidFill>
                  <a:schemeClr val="tx1"/>
                </a:solidFill>
              </a:rPr>
              <a:t> e </a:t>
            </a:r>
            <a:r>
              <a:rPr lang="en" dirty="0" err="1">
                <a:solidFill>
                  <a:schemeClr val="tx1"/>
                </a:solidFill>
              </a:rPr>
              <a:t>risco</a:t>
            </a:r>
            <a:r>
              <a:rPr lang="en" dirty="0">
                <a:solidFill>
                  <a:schemeClr val="tx1"/>
                </a:solidFill>
              </a:rPr>
              <a:t> cambial, </a:t>
            </a:r>
            <a:r>
              <a:rPr lang="en" dirty="0" err="1">
                <a:solidFill>
                  <a:schemeClr val="tx1"/>
                </a:solidFill>
              </a:rPr>
              <a:t>os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resultados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financeiros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indicam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uma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redução</a:t>
            </a:r>
            <a:r>
              <a:rPr lang="en" dirty="0">
                <a:solidFill>
                  <a:schemeClr val="tx1"/>
                </a:solidFill>
              </a:rPr>
              <a:t> de 4,7% no volume de </a:t>
            </a:r>
            <a:r>
              <a:rPr lang="en" dirty="0" err="1">
                <a:solidFill>
                  <a:schemeClr val="tx1"/>
                </a:solidFill>
              </a:rPr>
              <a:t>negócios</a:t>
            </a:r>
            <a:r>
              <a:rPr lang="en" dirty="0">
                <a:solidFill>
                  <a:schemeClr val="tx1"/>
                </a:solidFill>
              </a:rPr>
              <a:t> para 299,7 </a:t>
            </a:r>
            <a:r>
              <a:rPr lang="en" dirty="0" err="1">
                <a:solidFill>
                  <a:schemeClr val="tx1"/>
                </a:solidFill>
              </a:rPr>
              <a:t>milhões</a:t>
            </a:r>
            <a:r>
              <a:rPr lang="en" dirty="0">
                <a:solidFill>
                  <a:schemeClr val="tx1"/>
                </a:solidFill>
              </a:rPr>
              <a:t> de euros, com </a:t>
            </a:r>
            <a:r>
              <a:rPr lang="en" dirty="0" err="1">
                <a:solidFill>
                  <a:schemeClr val="tx1"/>
                </a:solidFill>
              </a:rPr>
              <a:t>vendas</a:t>
            </a:r>
            <a:r>
              <a:rPr lang="en" dirty="0">
                <a:solidFill>
                  <a:schemeClr val="tx1"/>
                </a:solidFill>
              </a:rPr>
              <a:t> de 292,6 </a:t>
            </a:r>
            <a:r>
              <a:rPr lang="en" dirty="0" err="1">
                <a:solidFill>
                  <a:schemeClr val="tx1"/>
                </a:solidFill>
              </a:rPr>
              <a:t>milhões</a:t>
            </a:r>
            <a:r>
              <a:rPr lang="en" dirty="0">
                <a:solidFill>
                  <a:schemeClr val="tx1"/>
                </a:solidFill>
              </a:rPr>
              <a:t> de euros e </a:t>
            </a:r>
            <a:r>
              <a:rPr lang="en" dirty="0" err="1">
                <a:solidFill>
                  <a:schemeClr val="tx1"/>
                </a:solidFill>
              </a:rPr>
              <a:t>margem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bruta</a:t>
            </a:r>
            <a:r>
              <a:rPr lang="en" dirty="0">
                <a:solidFill>
                  <a:schemeClr val="tx1"/>
                </a:solidFill>
              </a:rPr>
              <a:t> de 53,1%, </a:t>
            </a:r>
            <a:r>
              <a:rPr lang="en" dirty="0" err="1">
                <a:solidFill>
                  <a:schemeClr val="tx1"/>
                </a:solidFill>
              </a:rPr>
              <a:t>beneficiando</a:t>
            </a:r>
            <a:r>
              <a:rPr lang="en" dirty="0">
                <a:solidFill>
                  <a:schemeClr val="tx1"/>
                </a:solidFill>
              </a:rPr>
              <a:t> da </a:t>
            </a:r>
            <a:r>
              <a:rPr lang="en" dirty="0" err="1">
                <a:solidFill>
                  <a:schemeClr val="tx1"/>
                </a:solidFill>
              </a:rPr>
              <a:t>redução</a:t>
            </a:r>
            <a:r>
              <a:rPr lang="en" dirty="0">
                <a:solidFill>
                  <a:schemeClr val="tx1"/>
                </a:solidFill>
              </a:rPr>
              <a:t> de </a:t>
            </a:r>
            <a:r>
              <a:rPr lang="en" dirty="0" err="1">
                <a:solidFill>
                  <a:schemeClr val="tx1"/>
                </a:solidFill>
              </a:rPr>
              <a:t>preços</a:t>
            </a:r>
            <a:r>
              <a:rPr lang="en" dirty="0">
                <a:solidFill>
                  <a:schemeClr val="tx1"/>
                </a:solidFill>
              </a:rPr>
              <a:t> de </a:t>
            </a:r>
            <a:r>
              <a:rPr lang="en" dirty="0" err="1">
                <a:solidFill>
                  <a:schemeClr val="tx1"/>
                </a:solidFill>
              </a:rPr>
              <a:t>algumas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matérias-primas</a:t>
            </a:r>
            <a:r>
              <a:rPr lang="en" dirty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  <a:p>
            <a:br>
              <a:rPr lang="en-US" dirty="0"/>
            </a:br>
            <a:endParaRPr lang="en-US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2" name="Google Shape;972;p33"/>
          <p:cNvSpPr txBox="1">
            <a:spLocks noGrp="1"/>
          </p:cNvSpPr>
          <p:nvPr>
            <p:ph type="subTitle" idx="1"/>
          </p:nvPr>
        </p:nvSpPr>
        <p:spPr>
          <a:xfrm>
            <a:off x="1290763" y="1253651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Finanças</a:t>
            </a:r>
          </a:p>
        </p:txBody>
      </p:sp>
      <p:sp>
        <p:nvSpPr>
          <p:cNvPr id="973" name="Google Shape;973;p33"/>
          <p:cNvSpPr txBox="1">
            <a:spLocks noGrp="1"/>
          </p:cNvSpPr>
          <p:nvPr>
            <p:ph type="subTitle" idx="2"/>
          </p:nvPr>
        </p:nvSpPr>
        <p:spPr>
          <a:xfrm>
            <a:off x="5254563" y="1593462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3000"/>
              <a:t>Marketing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4" name="Google Shape;974;p33"/>
          <p:cNvSpPr txBox="1">
            <a:spLocks noGrp="1"/>
          </p:cNvSpPr>
          <p:nvPr>
            <p:ph type="subTitle" idx="4"/>
          </p:nvPr>
        </p:nvSpPr>
        <p:spPr>
          <a:xfrm>
            <a:off x="4829799" y="1719900"/>
            <a:ext cx="2907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A marca Compal adota uma estratégia de comunicação específica, evitando campanhas institucionais amplas. Ao focar em produtos e públicos específicos, direciona suas mensagens para donas de casa e jovens, adaptando-se de forma precisa aos interesses de cada segmento de público. Essa abordagem permite à Compal manter uma presença eficaz no mercado.</a:t>
            </a:r>
            <a:endParaRPr lang="en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3"/>
          <p:cNvGrpSpPr/>
          <p:nvPr/>
        </p:nvGrpSpPr>
        <p:grpSpPr>
          <a:xfrm>
            <a:off x="6368481" y="727294"/>
            <a:ext cx="231829" cy="371782"/>
            <a:chOff x="4713827" y="1932191"/>
            <a:chExt cx="231829" cy="371782"/>
          </a:xfrm>
        </p:grpSpPr>
        <p:sp>
          <p:nvSpPr>
            <p:cNvPr id="976" name="Google Shape;976;p33"/>
            <p:cNvSpPr/>
            <p:nvPr/>
          </p:nvSpPr>
          <p:spPr>
            <a:xfrm>
              <a:off x="4821702" y="195623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4821886" y="195733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4743909" y="198011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4743909" y="210002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4761748" y="197409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737893" y="195005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714011" y="228006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731876" y="193219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4713827" y="228006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4729696" y="193329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3"/>
          <p:cNvGrpSpPr/>
          <p:nvPr/>
        </p:nvGrpSpPr>
        <p:grpSpPr>
          <a:xfrm>
            <a:off x="2567288" y="726428"/>
            <a:ext cx="359565" cy="358094"/>
            <a:chOff x="4160817" y="1939046"/>
            <a:chExt cx="359565" cy="358094"/>
          </a:xfrm>
        </p:grpSpPr>
        <p:sp>
          <p:nvSpPr>
            <p:cNvPr id="987" name="Google Shape;987;p33"/>
            <p:cNvSpPr/>
            <p:nvPr/>
          </p:nvSpPr>
          <p:spPr>
            <a:xfrm>
              <a:off x="4160817" y="2149883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4160817" y="2149883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4259050" y="2113627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4259050" y="2113627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357257" y="2077161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357257" y="2077161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455489" y="2040721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4455489" y="2040721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4176502" y="1939046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8C740D53-7F7E-646B-CABA-D08E6B15F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0789E1E5-A122-3919-A487-11E4559DD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962843"/>
            <a:ext cx="6309421" cy="288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Análise SWOT</a:t>
            </a:r>
            <a:r>
              <a:rPr lang="pt-PT" sz="5400" dirty="0">
                <a:solidFill>
                  <a:srgbClr val="000000"/>
                </a:solidFill>
                <a:ea typeface="Yu Gothic Light"/>
                <a:cs typeface="Arial"/>
              </a:rPr>
              <a:t> </a:t>
            </a:r>
            <a:r>
              <a:rPr lang="pt-PT" sz="5400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 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D8F707E0-0481-7E88-E34E-4AFF44875DF3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508CC4DE-2884-2454-8074-A0992353C02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95445CB7-C392-390B-B033-CD3F2DBD9308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5C61E2A2-9ECC-AF2C-7CEB-9C9898AB18F0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8B7AAC7A-BC5E-047D-D163-B5E2E0F2DA4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74AEEEA8-22D1-4383-8065-936BE6AD6CB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1CC428C2-40A6-6C3B-E84A-FABE599670A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7A082165-11FB-26EC-0CF8-5D3B8FFF9196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5FEA8DAB-CAFF-2BFC-C7DB-6344FC7C30D2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B5669E89-CC50-9B6A-3A0D-CF72BCA153E2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CAB14F13-7DA8-E412-0B5F-8C753C2699AC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4B6452D9-579C-28F0-DBCE-47C0925E3717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E9972668-BEA3-E27E-7555-9A9263301636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CED77AA3-05D6-A895-EB74-D7E68E3DB431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E0B70ED2-2C88-2C3A-6E1D-942289CAE86D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DE7F36A1-A139-2423-DA2A-30823F286746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5108A254-A34D-279C-9ED4-CBD0A88EE55D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173AA219-F8C4-CDB6-88A3-76EC0E696FE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D9B47E82-80F4-84C9-1159-C1DEBAAF99D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1BCA8D9-C01A-A74A-2A12-F1338842DAED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038304B0-C159-97F0-4A80-BB922EAE5BC5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01CFB156-0B48-58EE-B991-637833E48D70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7D42128-3FCB-4A1C-3FD1-F1EF1E11234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D1891D14-38DF-23D2-75C6-7CD75AA6535E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736AB5AF-9F73-9272-C72A-472F06EE668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64B2E308-742F-E07F-88D9-328703E49C3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DE860033-B454-E227-0ECE-482C33090B7F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EE940935-266A-968B-B177-35DC04B35823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A51A4A-E58C-D487-E230-AFF8E73C03E9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A0E79AD-8C26-8463-5B00-57FF259E29CA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21AF6C89-8AE7-C610-2940-1D50959BDDC7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9A977792-BB44-2423-80A1-582686D0BEB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B9DE5C6-0B99-DEF6-C492-BC2FFA04C5E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AEEF8D6C-3E7E-A822-7087-A37960EC0945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E7ECD9B-C82F-2D01-55F5-80E747C9650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9D12D9E1-953A-6985-F2DC-9D3627D751AE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A65992CD-6C7E-F54E-5EF6-359A44443FE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6EE359E1-179A-0E0E-360D-8C5AECC66D6D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115DCD50-9855-95F2-A5CE-2FA3754AFEE5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84255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>
            <a:spLocks noGrp="1"/>
          </p:cNvSpPr>
          <p:nvPr>
            <p:ph type="subTitle" idx="1"/>
          </p:nvPr>
        </p:nvSpPr>
        <p:spPr>
          <a:xfrm>
            <a:off x="1627678" y="1678445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Weakness</a:t>
            </a:r>
            <a:endParaRPr lang="pt-BR" dirty="0"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6"/>
          </p:nvPr>
        </p:nvSpPr>
        <p:spPr>
          <a:xfrm>
            <a:off x="5570056" y="1639830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 lang="pt-BR" dirty="0" err="1"/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Pontos fortes e fracos</a:t>
            </a:r>
            <a:endParaRPr lang="pt-BR" dirty="0"/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2"/>
          </p:nvPr>
        </p:nvSpPr>
        <p:spPr>
          <a:xfrm>
            <a:off x="1411436" y="2188083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dirty="0">
                <a:solidFill>
                  <a:schemeClr val="tx1"/>
                </a:solidFill>
              </a:rPr>
              <a:t>• Preços mais elevados em comparação com a concorrência.</a:t>
            </a:r>
            <a:endParaRPr lang="pt-BR" dirty="0"/>
          </a:p>
          <a:p>
            <a:pPr algn="l"/>
            <a:r>
              <a:rPr lang="pt-PT" dirty="0">
                <a:solidFill>
                  <a:schemeClr val="tx1"/>
                </a:solidFill>
              </a:rPr>
              <a:t>• Escassez de água em Portugal.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Fraca qualidade da água em Moçambique e Angola.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Elevado custo com o transporte de mercadorias.</a:t>
            </a:r>
          </a:p>
        </p:txBody>
      </p:sp>
      <p:sp>
        <p:nvSpPr>
          <p:cNvPr id="1006" name="Google Shape;1006;p34"/>
          <p:cNvSpPr txBox="1">
            <a:spLocks noGrp="1"/>
          </p:cNvSpPr>
          <p:nvPr>
            <p:ph type="subTitle" idx="4"/>
          </p:nvPr>
        </p:nvSpPr>
        <p:spPr>
          <a:xfrm>
            <a:off x="5384703" y="2188083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dirty="0">
                <a:solidFill>
                  <a:schemeClr val="tx1"/>
                </a:solidFill>
              </a:rPr>
              <a:t>• Forte rede de distribuição.</a:t>
            </a:r>
            <a:endParaRPr lang="pt-BR"/>
          </a:p>
          <a:p>
            <a:pPr algn="l"/>
            <a:r>
              <a:rPr lang="pt-PT" dirty="0">
                <a:solidFill>
                  <a:schemeClr val="tx1"/>
                </a:solidFill>
              </a:rPr>
              <a:t>• Produção em Portugal, Moçambique e Angola.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 Investimento em novos produtos e fórmulas.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 Qualidade da água em Portugal.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34"/>
          <p:cNvGrpSpPr/>
          <p:nvPr/>
        </p:nvGrpSpPr>
        <p:grpSpPr>
          <a:xfrm>
            <a:off x="6439193" y="1178985"/>
            <a:ext cx="361194" cy="359355"/>
            <a:chOff x="4147908" y="2303017"/>
            <a:chExt cx="361194" cy="359355"/>
          </a:xfrm>
        </p:grpSpPr>
        <p:sp>
          <p:nvSpPr>
            <p:cNvPr id="1008" name="Google Shape;1008;p34"/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34"/>
          <p:cNvGrpSpPr/>
          <p:nvPr/>
        </p:nvGrpSpPr>
        <p:grpSpPr>
          <a:xfrm>
            <a:off x="2467156" y="1184898"/>
            <a:ext cx="345720" cy="345720"/>
            <a:chOff x="6129718" y="1651363"/>
            <a:chExt cx="345720" cy="345720"/>
          </a:xfrm>
        </p:grpSpPr>
        <p:sp>
          <p:nvSpPr>
            <p:cNvPr id="1023" name="Google Shape;1023;p34"/>
            <p:cNvSpPr/>
            <p:nvPr/>
          </p:nvSpPr>
          <p:spPr>
            <a:xfrm>
              <a:off x="6129718" y="1651363"/>
              <a:ext cx="345720" cy="345720"/>
            </a:xfrm>
            <a:custGeom>
              <a:avLst/>
              <a:gdLst/>
              <a:ahLst/>
              <a:cxnLst/>
              <a:rect l="l" t="t" r="r" b="b"/>
              <a:pathLst>
                <a:path w="13159" h="13159" extrusionOk="0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155596" y="1677242"/>
              <a:ext cx="293963" cy="293963"/>
            </a:xfrm>
            <a:custGeom>
              <a:avLst/>
              <a:gdLst/>
              <a:ahLst/>
              <a:cxnLst/>
              <a:rect l="l" t="t" r="r" b="b"/>
              <a:pathLst>
                <a:path w="11189" h="11189" extrusionOk="0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297389" y="1697550"/>
              <a:ext cx="10404" cy="131888"/>
            </a:xfrm>
            <a:custGeom>
              <a:avLst/>
              <a:gdLst/>
              <a:ahLst/>
              <a:cxnLst/>
              <a:rect l="l" t="t" r="r" b="b"/>
              <a:pathLst>
                <a:path w="396" h="5020" extrusionOk="0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295550" y="1819008"/>
              <a:ext cx="135435" cy="10430"/>
            </a:xfrm>
            <a:custGeom>
              <a:avLst/>
              <a:gdLst/>
              <a:ahLst/>
              <a:cxnLst/>
              <a:rect l="l" t="t" r="r" b="b"/>
              <a:pathLst>
                <a:path w="5155" h="397" extrusionOk="0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191879" y="1713498"/>
              <a:ext cx="275178" cy="257970"/>
            </a:xfrm>
            <a:custGeom>
              <a:avLst/>
              <a:gdLst/>
              <a:ahLst/>
              <a:cxnLst/>
              <a:rect l="l" t="t" r="r" b="b"/>
              <a:pathLst>
                <a:path w="10474" h="9819" extrusionOk="0">
                  <a:moveTo>
                    <a:pt x="7893" y="1"/>
                  </a:moveTo>
                  <a:cubicBezTo>
                    <a:pt x="9815" y="2213"/>
                    <a:pt x="9697" y="5543"/>
                    <a:pt x="7623" y="7617"/>
                  </a:cubicBezTo>
                  <a:cubicBezTo>
                    <a:pt x="6532" y="8704"/>
                    <a:pt x="5100" y="9254"/>
                    <a:pt x="3664" y="9254"/>
                  </a:cubicBezTo>
                  <a:cubicBezTo>
                    <a:pt x="2361" y="9254"/>
                    <a:pt x="1056" y="8801"/>
                    <a:pt x="0" y="7887"/>
                  </a:cubicBezTo>
                  <a:lnTo>
                    <a:pt x="0" y="7887"/>
                  </a:lnTo>
                  <a:cubicBezTo>
                    <a:pt x="1112" y="9170"/>
                    <a:pt x="2669" y="9818"/>
                    <a:pt x="4229" y="9818"/>
                  </a:cubicBezTo>
                  <a:cubicBezTo>
                    <a:pt x="5657" y="9818"/>
                    <a:pt x="7088" y="9275"/>
                    <a:pt x="8185" y="8179"/>
                  </a:cubicBezTo>
                  <a:cubicBezTo>
                    <a:pt x="10474" y="5883"/>
                    <a:pt x="10342" y="2123"/>
                    <a:pt x="7893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174197" y="1819008"/>
              <a:ext cx="21333" cy="10430"/>
            </a:xfrm>
            <a:custGeom>
              <a:avLst/>
              <a:gdLst/>
              <a:ahLst/>
              <a:cxnLst/>
              <a:rect l="l" t="t" r="r" b="b"/>
              <a:pathLst>
                <a:path w="812" h="397" extrusionOk="0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297389" y="1933004"/>
              <a:ext cx="10404" cy="17970"/>
            </a:xfrm>
            <a:custGeom>
              <a:avLst/>
              <a:gdLst/>
              <a:ahLst/>
              <a:cxnLst/>
              <a:rect l="l" t="t" r="r" b="b"/>
              <a:pathLst>
                <a:path w="396" h="684" extrusionOk="0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209245" y="1733018"/>
              <a:ext cx="19836" cy="15869"/>
            </a:xfrm>
            <a:custGeom>
              <a:avLst/>
              <a:gdLst/>
              <a:ahLst/>
              <a:cxnLst/>
              <a:rect l="l" t="t" r="r" b="b"/>
              <a:pathLst>
                <a:path w="755" h="604" extrusionOk="0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375786" y="1899402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376285" y="1733018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209718" y="1899402"/>
              <a:ext cx="19862" cy="15869"/>
            </a:xfrm>
            <a:custGeom>
              <a:avLst/>
              <a:gdLst/>
              <a:ahLst/>
              <a:cxnLst/>
              <a:rect l="l" t="t" r="r" b="b"/>
              <a:pathLst>
                <a:path w="756" h="604" extrusionOk="0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183156" y="1771350"/>
              <a:ext cx="21859" cy="13425"/>
            </a:xfrm>
            <a:custGeom>
              <a:avLst/>
              <a:gdLst/>
              <a:ahLst/>
              <a:cxnLst/>
              <a:rect l="l" t="t" r="r" b="b"/>
              <a:pathLst>
                <a:path w="832" h="511" extrusionOk="0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399852" y="1863540"/>
              <a:ext cx="21832" cy="13452"/>
            </a:xfrm>
            <a:custGeom>
              <a:avLst/>
              <a:gdLst/>
              <a:ahLst/>
              <a:cxnLst/>
              <a:rect l="l" t="t" r="r" b="b"/>
              <a:pathLst>
                <a:path w="831" h="512" extrusionOk="0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340922" y="1707192"/>
              <a:ext cx="15816" cy="17261"/>
            </a:xfrm>
            <a:custGeom>
              <a:avLst/>
              <a:gdLst/>
              <a:ahLst/>
              <a:cxnLst/>
              <a:rect l="l" t="t" r="r" b="b"/>
              <a:pathLst>
                <a:path w="602" h="657" extrusionOk="0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248732" y="1923862"/>
              <a:ext cx="15816" cy="17287"/>
            </a:xfrm>
            <a:custGeom>
              <a:avLst/>
              <a:gdLst/>
              <a:ahLst/>
              <a:cxnLst/>
              <a:rect l="l" t="t" r="r" b="b"/>
              <a:pathLst>
                <a:path w="602" h="658" extrusionOk="0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250545" y="1706220"/>
              <a:ext cx="15527" cy="17524"/>
            </a:xfrm>
            <a:custGeom>
              <a:avLst/>
              <a:gdLst/>
              <a:ahLst/>
              <a:cxnLst/>
              <a:rect l="l" t="t" r="r" b="b"/>
              <a:pathLst>
                <a:path w="591" h="667" extrusionOk="0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338742" y="1924623"/>
              <a:ext cx="15527" cy="17419"/>
            </a:xfrm>
            <a:custGeom>
              <a:avLst/>
              <a:gdLst/>
              <a:ahLst/>
              <a:cxnLst/>
              <a:rect l="l" t="t" r="r" b="b"/>
              <a:pathLst>
                <a:path w="591" h="663" extrusionOk="0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400876" y="1773399"/>
              <a:ext cx="22069" cy="13399"/>
            </a:xfrm>
            <a:custGeom>
              <a:avLst/>
              <a:gdLst/>
              <a:ahLst/>
              <a:cxnLst/>
              <a:rect l="l" t="t" r="r" b="b"/>
              <a:pathLst>
                <a:path w="840" h="510" extrusionOk="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182631" y="1861543"/>
              <a:ext cx="21964" cy="13268"/>
            </a:xfrm>
            <a:custGeom>
              <a:avLst/>
              <a:gdLst/>
              <a:ahLst/>
              <a:cxnLst/>
              <a:rect l="l" t="t" r="r" b="b"/>
              <a:pathLst>
                <a:path w="836" h="505" extrusionOk="0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CBDDD44-1187-421E-555C-5F092C1AAD6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04721" y="-831521"/>
            <a:ext cx="2108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DD9042B-978A-B801-7167-F7B23CB4A15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73033" y="-939721"/>
            <a:ext cx="2108400" cy="8952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>
          <a:extLst>
            <a:ext uri="{FF2B5EF4-FFF2-40B4-BE49-F238E27FC236}">
              <a16:creationId xmlns:a16="http://schemas.microsoft.com/office/drawing/2014/main" id="{2581720D-F437-594E-1B1F-1185A8AF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>
            <a:extLst>
              <a:ext uri="{FF2B5EF4-FFF2-40B4-BE49-F238E27FC236}">
                <a16:creationId xmlns:a16="http://schemas.microsoft.com/office/drawing/2014/main" id="{414CEBAF-19EB-6F85-FF53-F2AE1FD285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0145" y="983378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Oportunities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02" name="Google Shape;1002;p34">
            <a:extLst>
              <a:ext uri="{FF2B5EF4-FFF2-40B4-BE49-F238E27FC236}">
                <a16:creationId xmlns:a16="http://schemas.microsoft.com/office/drawing/2014/main" id="{7721BFC0-32E0-3B7A-BCA3-56D6F9E81C6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00948" y="98337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Treaths</a:t>
            </a:r>
            <a:endParaRPr lang="pt-BR" dirty="0"/>
          </a:p>
        </p:txBody>
      </p:sp>
      <p:sp>
        <p:nvSpPr>
          <p:cNvPr id="1003" name="Google Shape;1003;p34">
            <a:extLst>
              <a:ext uri="{FF2B5EF4-FFF2-40B4-BE49-F238E27FC236}">
                <a16:creationId xmlns:a16="http://schemas.microsoft.com/office/drawing/2014/main" id="{C95BF660-4C46-9FB9-5636-86CB040F8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69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/>
              <a:t>Oportunidades e ameaças</a:t>
            </a:r>
          </a:p>
        </p:txBody>
      </p:sp>
      <p:sp>
        <p:nvSpPr>
          <p:cNvPr id="1004" name="Google Shape;1004;p34">
            <a:extLst>
              <a:ext uri="{FF2B5EF4-FFF2-40B4-BE49-F238E27FC236}">
                <a16:creationId xmlns:a16="http://schemas.microsoft.com/office/drawing/2014/main" id="{930793B1-2208-95B1-BED1-31599EDD78E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9233" y="1423509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dirty="0">
                <a:solidFill>
                  <a:schemeClr val="tx1"/>
                </a:solidFill>
              </a:rPr>
              <a:t>• Mercados emergentes em África.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Crescimento da economia.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Novas tecnologias.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 Desenvolvimento do Granizado a nível mundial.</a:t>
            </a:r>
            <a:endParaRPr lang="pt-BR">
              <a:solidFill>
                <a:schemeClr val="tx1"/>
              </a:solidFill>
            </a:endParaRP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Investimentos em mercados africanos como Angola e Moçambique.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Aproveitar a boa qualidade da água para lançar novos produtos.</a:t>
            </a:r>
          </a:p>
        </p:txBody>
      </p:sp>
      <p:sp>
        <p:nvSpPr>
          <p:cNvPr id="1006" name="Google Shape;1006;p34">
            <a:extLst>
              <a:ext uri="{FF2B5EF4-FFF2-40B4-BE49-F238E27FC236}">
                <a16:creationId xmlns:a16="http://schemas.microsoft.com/office/drawing/2014/main" id="{A51D2B66-253C-9AA0-A28D-3FEC477BD40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662730" y="1446678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dirty="0">
                <a:solidFill>
                  <a:schemeClr val="tx1"/>
                </a:solidFill>
              </a:rPr>
              <a:t>• Elevadas taxas aduaneiras para mercados africanos.</a:t>
            </a:r>
            <a:endParaRPr lang="pt-BR" dirty="0">
              <a:solidFill>
                <a:schemeClr val="tx1"/>
              </a:solidFill>
            </a:endParaRP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Regulação sobre taxas de açúcar e sal.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Concorrência e produtos substitutos.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Não sendo bens de necessidade básica, há riscos no mercado de bebidas.</a:t>
            </a:r>
          </a:p>
          <a:p>
            <a:pPr algn="l"/>
            <a:r>
              <a:rPr lang="pt-PT" dirty="0">
                <a:solidFill>
                  <a:schemeClr val="tx1"/>
                </a:solidFill>
              </a:rPr>
              <a:t>• Lançamento do sumo Compal Família como alternativa de baixo custo para as famílias.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E4D054-73F5-4CD2-8B05-39078D63DE0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04721" y="-831521"/>
            <a:ext cx="2108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7F97D35-6647-2918-0B36-F531311B0B3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00337" y="1423508"/>
            <a:ext cx="2108400" cy="895200"/>
          </a:xfrm>
        </p:spPr>
        <p:txBody>
          <a:bodyPr/>
          <a:lstStyle/>
          <a:p>
            <a:pPr algn="l"/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• Implementação de </a:t>
            </a:r>
            <a:r>
              <a:rPr lang="pt-PT" dirty="0" err="1">
                <a:solidFill>
                  <a:schemeClr val="tx1"/>
                </a:solidFill>
                <a:latin typeface="Segoe UI"/>
                <a:cs typeface="Segoe UI"/>
              </a:rPr>
              <a:t>stevia</a:t>
            </a:r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 para enfrentar questões de açúcar.</a:t>
            </a:r>
            <a:endParaRPr lang="en-US">
              <a:solidFill>
                <a:schemeClr val="tx1"/>
              </a:solidFill>
              <a:latin typeface="Segoe UI"/>
              <a:cs typeface="Segoe UI"/>
            </a:endParaRPr>
          </a:p>
          <a:p>
            <a:pPr algn="l"/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• Lançamento de novos hábitos dos consumidores (ex.: produtos </a:t>
            </a:r>
            <a:r>
              <a:rPr lang="pt-PT" dirty="0" err="1">
                <a:solidFill>
                  <a:schemeClr val="tx1"/>
                </a:solidFill>
                <a:latin typeface="Segoe UI"/>
                <a:cs typeface="Segoe UI"/>
              </a:rPr>
              <a:t>Veggie</a:t>
            </a:r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).</a:t>
            </a:r>
            <a:endParaRPr lang="en-US" dirty="0">
              <a:solidFill>
                <a:schemeClr val="tx1"/>
              </a:solidFill>
              <a:latin typeface="Segoe UI"/>
              <a:cs typeface="Segoe UI"/>
            </a:endParaRPr>
          </a:p>
          <a:p>
            <a:pPr algn="l"/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• Aproveitar novas tecnologias para captação de mais água.</a:t>
            </a:r>
            <a:endParaRPr lang="en-US" dirty="0">
              <a:solidFill>
                <a:schemeClr val="tx1"/>
              </a:solidFill>
              <a:latin typeface="Segoe UI"/>
              <a:cs typeface="Segoe UI"/>
            </a:endParaRPr>
          </a:p>
          <a:p>
            <a:pPr algn="l"/>
            <a:r>
              <a:rPr lang="pt-PT" dirty="0">
                <a:solidFill>
                  <a:schemeClr val="tx1"/>
                </a:solidFill>
                <a:latin typeface="Segoe UI"/>
                <a:cs typeface="Segoe UI"/>
              </a:rPr>
              <a:t>• Estudos e implementação de tecnologias para melhorar a qualidade da água.</a:t>
            </a:r>
            <a:endParaRPr lang="en-US" dirty="0">
              <a:solidFill>
                <a:schemeClr val="tx1"/>
              </a:solidFill>
              <a:latin typeface="Segoe UI"/>
              <a:cs typeface="Segoe UI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21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30C641C-EBD0-E618-3DEF-048EA388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6EDCF6E8-FABA-512C-F198-A3FDF09E9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962843"/>
            <a:ext cx="6309421" cy="2888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Estratégias</a:t>
            </a:r>
            <a:r>
              <a:rPr lang="pt-PT" sz="5400" dirty="0">
                <a:solidFill>
                  <a:srgbClr val="000000"/>
                </a:solidFill>
                <a:ea typeface="Yu Gothic Light"/>
                <a:cs typeface="Arial"/>
              </a:rPr>
              <a:t> </a:t>
            </a:r>
            <a:r>
              <a:rPr lang="pt-PT" sz="5400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 </a:t>
            </a:r>
            <a:endParaRPr lang="pt-BR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45DD3E5C-EEA4-7FFA-4027-A01423A7781E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90F42083-2A39-2B89-F8C1-E1E6136F6B0D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DD8F9CDF-7C03-87DA-E0C3-691BD9EBDEE1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550AAA5C-3905-A0D6-F2A6-71F3C190ADF5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AA1D5464-DBEF-DBD9-C617-0B3497109599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AC4575AC-AD80-15AA-8FCE-B101B0FD4BA7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44AB25E8-0802-7B7D-2C65-3F04E46ECB6D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958A9E69-96B0-3C64-FA9E-ED493DC0FFF3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1D5C0EBC-5F3E-CC84-1396-4B2D980F7790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2BE66C02-877C-FE2C-B69A-07E0BE663F58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FE7F8DC5-4D73-27E8-9F5B-84336ABD229B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33F7B39E-AFDB-A56B-2426-CAA753FE6B7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D475AC5F-2E03-6F67-9884-77E99ACE713E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7FEA18AF-C763-E182-007C-07FA7CD34517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A07AEDA9-E868-AFE7-B8C2-82E6DAB3C341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30C1B7CF-BB46-0611-4062-486AF5E3791F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669533D3-1828-3F5B-94AB-7ACC62B10725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523342A9-8473-6255-B658-41CEBED11FC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0DA77CD1-260B-6A08-AC25-51E19CB55AD7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4DC62CF0-A9F8-F557-82BF-747DCAACEE59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9B20FA71-59EB-D968-9419-A1EC5D4DF1AF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D10E2D4B-A106-D6D6-D279-2F656078C7E3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EE3FB074-233F-FB0E-6FE5-7752555A5B88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88129BAD-D847-3304-66EC-EB997F7C165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C536DBD0-5C77-7814-FD48-CDE4FC3E920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0BF8C81C-BFDB-7101-757F-3973A53973E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04A1D2AD-B1BD-B334-2C33-B67DB62CBD1D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7D71CB74-478E-75C4-85EC-C755B372B879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2B805840-180D-A61C-C312-A6202826A9E9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DFE5D29-C1A2-FDB9-B79E-E8ECC833ECE1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FAC9E7D-FB8B-3A55-7AF2-FD20F802352B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BB70E10E-EBA9-4B0C-D428-62F672D52E8A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BCB70969-8253-07AE-496D-5885090361E1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A5A37A01-EBE5-C500-231F-46158363B5A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D4910F39-59D2-4819-CB7A-FC16D822F91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E3A80510-D113-3C3C-86A4-B009AD51E00D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A5FEDBC1-9346-B7B0-1EF5-F9C2CC6FC03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8E4BE849-A08E-397F-A2E3-BA556EEFEFCC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878DA6C6-3976-7440-D55D-EB255A6BE316}"/>
              </a:ext>
            </a:extLst>
          </p:cNvPr>
          <p:cNvSpPr txBox="1">
            <a:spLocks/>
          </p:cNvSpPr>
          <p:nvPr/>
        </p:nvSpPr>
        <p:spPr>
          <a:xfrm>
            <a:off x="4016967" y="29256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7982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859014" y="195189"/>
            <a:ext cx="38017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/>
              <a:t>Objetivos Propostos</a:t>
            </a:r>
          </a:p>
        </p:txBody>
      </p:sp>
      <p:sp>
        <p:nvSpPr>
          <p:cNvPr id="825" name="Google Shape;825;p31"/>
          <p:cNvSpPr txBox="1">
            <a:spLocks noGrp="1"/>
          </p:cNvSpPr>
          <p:nvPr>
            <p:ph type="body" idx="1"/>
          </p:nvPr>
        </p:nvSpPr>
        <p:spPr>
          <a:xfrm>
            <a:off x="565542" y="763149"/>
            <a:ext cx="4380967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 Explorar mercados emergentes em África.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Reduzir custos de transporte através de investimento locais em Moçambique e Angola.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Desenvolver novos produtos e fórmulas, incluindo opções de baixo teor de açúcar como a </a:t>
            </a:r>
            <a:r>
              <a:rPr lang="pt-PT" dirty="0" err="1">
                <a:solidFill>
                  <a:schemeClr val="tx1"/>
                </a:solidFill>
              </a:rPr>
              <a:t>stevia</a:t>
            </a:r>
            <a:r>
              <a:rPr lang="pt-PT" dirty="0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Aproveitar a boa qualidade da água para lançar produtos inovadores.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Investir em tecnologias para melhorar a captação e qualidade da água.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 Introduzir o Granizado a nível mundial.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Adotar estratégias de marketing para enfrentar a concorrência e promover produtos </a:t>
            </a:r>
            <a:r>
              <a:rPr lang="pt-PT" dirty="0" err="1">
                <a:solidFill>
                  <a:schemeClr val="tx1"/>
                </a:solidFill>
              </a:rPr>
              <a:t>Veggie</a:t>
            </a:r>
            <a:r>
              <a:rPr lang="pt-PT" dirty="0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pt-PT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pt-PT" dirty="0">
                <a:solidFill>
                  <a:schemeClr val="tx1"/>
                </a:solidFill>
              </a:rPr>
              <a:t>• Lançar o sumo Compal Família como uma opção de baixo custo para atender às necessidades das famílias.</a:t>
            </a:r>
          </a:p>
        </p:txBody>
      </p:sp>
      <p:pic>
        <p:nvPicPr>
          <p:cNvPr id="827" name="Google Shape;82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718" r="25667"/>
          <a:stretch/>
        </p:blipFill>
        <p:spPr>
          <a:xfrm>
            <a:off x="5631000" y="535000"/>
            <a:ext cx="2791798" cy="4073400"/>
          </a:xfrm>
          <a:prstGeom prst="rect">
            <a:avLst/>
          </a:prstGeom>
        </p:spPr>
      </p:pic>
      <p:grpSp>
        <p:nvGrpSpPr>
          <p:cNvPr id="828" name="Google Shape;828;p31"/>
          <p:cNvGrpSpPr/>
          <p:nvPr/>
        </p:nvGrpSpPr>
        <p:grpSpPr>
          <a:xfrm rot="10800000">
            <a:off x="5261473" y="24925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23B9FA-4F92-3308-1490-D5C786ADA320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564627" y="-2198747"/>
            <a:ext cx="4839600" cy="2127000"/>
          </a:xfrm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>
          <a:extLst>
            <a:ext uri="{FF2B5EF4-FFF2-40B4-BE49-F238E27FC236}">
              <a16:creationId xmlns:a16="http://schemas.microsoft.com/office/drawing/2014/main" id="{7B988B1A-EB65-0263-2878-A96743FA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>
            <a:extLst>
              <a:ext uri="{FF2B5EF4-FFF2-40B4-BE49-F238E27FC236}">
                <a16:creationId xmlns:a16="http://schemas.microsoft.com/office/drawing/2014/main" id="{D08F3330-9A14-B6EC-D9DB-AB02D3FE6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2702" y="248467"/>
            <a:ext cx="24656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/>
              <a:t>Ciclo de vida</a:t>
            </a:r>
          </a:p>
        </p:txBody>
      </p:sp>
      <p:sp>
        <p:nvSpPr>
          <p:cNvPr id="825" name="Google Shape;825;p31">
            <a:extLst>
              <a:ext uri="{FF2B5EF4-FFF2-40B4-BE49-F238E27FC236}">
                <a16:creationId xmlns:a16="http://schemas.microsoft.com/office/drawing/2014/main" id="{7EE9506B-3FA6-C484-1D52-2E2947388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4032" y="925901"/>
            <a:ext cx="3852000" cy="3590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dirty="0"/>
              <a:t>O aumento na demanda por produtos de marcas próprias tem contribuído para a homogeneização das ofertas no mercado. Para reverter essa tendência e, ao mesmo tempo, atender à necessidade de diferenciação, a Compal deve adotar estratégias de diversificação, criando novos produtos e explorando novos mercados.</a:t>
            </a:r>
            <a:endParaRPr lang="pt-PT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28" name="Google Shape;828;p31">
            <a:extLst>
              <a:ext uri="{FF2B5EF4-FFF2-40B4-BE49-F238E27FC236}">
                <a16:creationId xmlns:a16="http://schemas.microsoft.com/office/drawing/2014/main" id="{EDFF95BB-6A82-9595-E085-0F1B3831BD5D}"/>
              </a:ext>
            </a:extLst>
          </p:cNvPr>
          <p:cNvGrpSpPr/>
          <p:nvPr/>
        </p:nvGrpSpPr>
        <p:grpSpPr>
          <a:xfrm rot="10800000">
            <a:off x="4427392" y="1036993"/>
            <a:ext cx="286025" cy="1306200"/>
            <a:chOff x="978925" y="1314225"/>
            <a:chExt cx="286025" cy="1306200"/>
          </a:xfrm>
        </p:grpSpPr>
        <p:sp>
          <p:nvSpPr>
            <p:cNvPr id="829" name="Google Shape;829;p31">
              <a:extLst>
                <a:ext uri="{FF2B5EF4-FFF2-40B4-BE49-F238E27FC236}">
                  <a16:creationId xmlns:a16="http://schemas.microsoft.com/office/drawing/2014/main" id="{B1DE998F-119E-0C45-F533-E5EA422D3DBA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>
              <a:extLst>
                <a:ext uri="{FF2B5EF4-FFF2-40B4-BE49-F238E27FC236}">
                  <a16:creationId xmlns:a16="http://schemas.microsoft.com/office/drawing/2014/main" id="{5FC7B15E-5BAB-E5C9-8F91-916B23F7832E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>
              <a:extLst>
                <a:ext uri="{FF2B5EF4-FFF2-40B4-BE49-F238E27FC236}">
                  <a16:creationId xmlns:a16="http://schemas.microsoft.com/office/drawing/2014/main" id="{F9931FE9-2D59-EC39-DAF7-80A8B8DC0E7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>
              <a:extLst>
                <a:ext uri="{FF2B5EF4-FFF2-40B4-BE49-F238E27FC236}">
                  <a16:creationId xmlns:a16="http://schemas.microsoft.com/office/drawing/2014/main" id="{A44F1AC4-2BED-6726-D632-5DF387A91E7E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>
              <a:extLst>
                <a:ext uri="{FF2B5EF4-FFF2-40B4-BE49-F238E27FC236}">
                  <a16:creationId xmlns:a16="http://schemas.microsoft.com/office/drawing/2014/main" id="{BF42DBFD-4111-1629-DC14-974757358FE7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>
              <a:extLst>
                <a:ext uri="{FF2B5EF4-FFF2-40B4-BE49-F238E27FC236}">
                  <a16:creationId xmlns:a16="http://schemas.microsoft.com/office/drawing/2014/main" id="{163D7073-838A-B885-F976-4A76C21BC4A6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>
              <a:extLst>
                <a:ext uri="{FF2B5EF4-FFF2-40B4-BE49-F238E27FC236}">
                  <a16:creationId xmlns:a16="http://schemas.microsoft.com/office/drawing/2014/main" id="{C7E38221-1136-C047-E5BF-296DB91966C5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>
              <a:extLst>
                <a:ext uri="{FF2B5EF4-FFF2-40B4-BE49-F238E27FC236}">
                  <a16:creationId xmlns:a16="http://schemas.microsoft.com/office/drawing/2014/main" id="{CC150C15-6DAA-97F6-65E4-D917991A271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>
              <a:extLst>
                <a:ext uri="{FF2B5EF4-FFF2-40B4-BE49-F238E27FC236}">
                  <a16:creationId xmlns:a16="http://schemas.microsoft.com/office/drawing/2014/main" id="{33591372-564F-151E-A3AA-2EAC58B7C21F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>
              <a:extLst>
                <a:ext uri="{FF2B5EF4-FFF2-40B4-BE49-F238E27FC236}">
                  <a16:creationId xmlns:a16="http://schemas.microsoft.com/office/drawing/2014/main" id="{562E391F-D99A-6D8E-3B9B-46F253E025F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>
              <a:extLst>
                <a:ext uri="{FF2B5EF4-FFF2-40B4-BE49-F238E27FC236}">
                  <a16:creationId xmlns:a16="http://schemas.microsoft.com/office/drawing/2014/main" id="{7D0DD019-8DF4-3D34-8F2B-5A1ECC0E1A04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>
              <a:extLst>
                <a:ext uri="{FF2B5EF4-FFF2-40B4-BE49-F238E27FC236}">
                  <a16:creationId xmlns:a16="http://schemas.microsoft.com/office/drawing/2014/main" id="{F755B2F8-B8E1-73AF-F8BD-8EA737A84604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>
              <a:extLst>
                <a:ext uri="{FF2B5EF4-FFF2-40B4-BE49-F238E27FC236}">
                  <a16:creationId xmlns:a16="http://schemas.microsoft.com/office/drawing/2014/main" id="{E550D12E-308A-4D09-2F52-508F9DD49ECB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>
              <a:extLst>
                <a:ext uri="{FF2B5EF4-FFF2-40B4-BE49-F238E27FC236}">
                  <a16:creationId xmlns:a16="http://schemas.microsoft.com/office/drawing/2014/main" id="{C8CA46CC-C26B-4778-FB49-0AAEC84F981E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>
              <a:extLst>
                <a:ext uri="{FF2B5EF4-FFF2-40B4-BE49-F238E27FC236}">
                  <a16:creationId xmlns:a16="http://schemas.microsoft.com/office/drawing/2014/main" id="{DBD69997-E672-B2BA-0F35-5DFA70532445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>
              <a:extLst>
                <a:ext uri="{FF2B5EF4-FFF2-40B4-BE49-F238E27FC236}">
                  <a16:creationId xmlns:a16="http://schemas.microsoft.com/office/drawing/2014/main" id="{14916EC2-865B-529F-5DC5-30FB61897529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>
              <a:extLst>
                <a:ext uri="{FF2B5EF4-FFF2-40B4-BE49-F238E27FC236}">
                  <a16:creationId xmlns:a16="http://schemas.microsoft.com/office/drawing/2014/main" id="{AE5A4C05-9165-7C83-0C63-A3C73F36C307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>
              <a:extLst>
                <a:ext uri="{FF2B5EF4-FFF2-40B4-BE49-F238E27FC236}">
                  <a16:creationId xmlns:a16="http://schemas.microsoft.com/office/drawing/2014/main" id="{3153368E-D068-CD8A-2AC6-2E9203674743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28;p31">
            <a:extLst>
              <a:ext uri="{FF2B5EF4-FFF2-40B4-BE49-F238E27FC236}">
                <a16:creationId xmlns:a16="http://schemas.microsoft.com/office/drawing/2014/main" id="{8327A7DD-99C9-0C9A-592E-DD5779E3303C}"/>
              </a:ext>
            </a:extLst>
          </p:cNvPr>
          <p:cNvGrpSpPr/>
          <p:nvPr/>
        </p:nvGrpSpPr>
        <p:grpSpPr>
          <a:xfrm rot="10800000">
            <a:off x="4661322" y="3345200"/>
            <a:ext cx="286025" cy="1306200"/>
            <a:chOff x="978925" y="1314225"/>
            <a:chExt cx="286025" cy="1306200"/>
          </a:xfrm>
        </p:grpSpPr>
        <p:sp>
          <p:nvSpPr>
            <p:cNvPr id="3" name="Google Shape;829;p31">
              <a:extLst>
                <a:ext uri="{FF2B5EF4-FFF2-40B4-BE49-F238E27FC236}">
                  <a16:creationId xmlns:a16="http://schemas.microsoft.com/office/drawing/2014/main" id="{633FAFD1-4619-8FBE-C1F3-E0F8189C02E5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0;p31">
              <a:extLst>
                <a:ext uri="{FF2B5EF4-FFF2-40B4-BE49-F238E27FC236}">
                  <a16:creationId xmlns:a16="http://schemas.microsoft.com/office/drawing/2014/main" id="{CF61E049-AE33-6326-5D4E-D38F699F0EBC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1;p31">
              <a:extLst>
                <a:ext uri="{FF2B5EF4-FFF2-40B4-BE49-F238E27FC236}">
                  <a16:creationId xmlns:a16="http://schemas.microsoft.com/office/drawing/2014/main" id="{4AB7241A-2053-B72D-F836-D752CDF808B3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;p31">
              <a:extLst>
                <a:ext uri="{FF2B5EF4-FFF2-40B4-BE49-F238E27FC236}">
                  <a16:creationId xmlns:a16="http://schemas.microsoft.com/office/drawing/2014/main" id="{24CF6B50-06FB-59AE-81A1-16F34720BDEB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3;p31">
              <a:extLst>
                <a:ext uri="{FF2B5EF4-FFF2-40B4-BE49-F238E27FC236}">
                  <a16:creationId xmlns:a16="http://schemas.microsoft.com/office/drawing/2014/main" id="{E3BBE9AC-E4F7-EEC3-D849-3FDB35D49905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4;p31">
              <a:extLst>
                <a:ext uri="{FF2B5EF4-FFF2-40B4-BE49-F238E27FC236}">
                  <a16:creationId xmlns:a16="http://schemas.microsoft.com/office/drawing/2014/main" id="{8BD686A3-9A95-F26A-4EA8-A33A1A851694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31">
              <a:extLst>
                <a:ext uri="{FF2B5EF4-FFF2-40B4-BE49-F238E27FC236}">
                  <a16:creationId xmlns:a16="http://schemas.microsoft.com/office/drawing/2014/main" id="{FC164680-DE62-F316-08AD-B5E1A251E9EE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6;p31">
              <a:extLst>
                <a:ext uri="{FF2B5EF4-FFF2-40B4-BE49-F238E27FC236}">
                  <a16:creationId xmlns:a16="http://schemas.microsoft.com/office/drawing/2014/main" id="{285985BF-F366-4FD8-AD24-9DFD545AC952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7;p31">
              <a:extLst>
                <a:ext uri="{FF2B5EF4-FFF2-40B4-BE49-F238E27FC236}">
                  <a16:creationId xmlns:a16="http://schemas.microsoft.com/office/drawing/2014/main" id="{98AB1C53-DA01-5722-3956-B11C5FD620AD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8;p31">
              <a:extLst>
                <a:ext uri="{FF2B5EF4-FFF2-40B4-BE49-F238E27FC236}">
                  <a16:creationId xmlns:a16="http://schemas.microsoft.com/office/drawing/2014/main" id="{36C35339-0490-4E68-F679-5356E2D8C6C8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9;p31">
              <a:extLst>
                <a:ext uri="{FF2B5EF4-FFF2-40B4-BE49-F238E27FC236}">
                  <a16:creationId xmlns:a16="http://schemas.microsoft.com/office/drawing/2014/main" id="{FA93DF39-FAF2-363F-7A6D-88A01AD4460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0;p31">
              <a:extLst>
                <a:ext uri="{FF2B5EF4-FFF2-40B4-BE49-F238E27FC236}">
                  <a16:creationId xmlns:a16="http://schemas.microsoft.com/office/drawing/2014/main" id="{3B40AE19-445B-8135-0555-5B1F63F4A5BF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1">
              <a:extLst>
                <a:ext uri="{FF2B5EF4-FFF2-40B4-BE49-F238E27FC236}">
                  <a16:creationId xmlns:a16="http://schemas.microsoft.com/office/drawing/2014/main" id="{4628BD24-2AA3-9C15-E9AB-D2F07504FBD0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1">
              <a:extLst>
                <a:ext uri="{FF2B5EF4-FFF2-40B4-BE49-F238E27FC236}">
                  <a16:creationId xmlns:a16="http://schemas.microsoft.com/office/drawing/2014/main" id="{15BD1DE3-DE70-8101-2562-D05A9366D1D6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1">
              <a:extLst>
                <a:ext uri="{FF2B5EF4-FFF2-40B4-BE49-F238E27FC236}">
                  <a16:creationId xmlns:a16="http://schemas.microsoft.com/office/drawing/2014/main" id="{3A8BAB5F-92A6-3435-4611-DB6FC4600B84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1">
              <a:extLst>
                <a:ext uri="{FF2B5EF4-FFF2-40B4-BE49-F238E27FC236}">
                  <a16:creationId xmlns:a16="http://schemas.microsoft.com/office/drawing/2014/main" id="{9B67EE6E-9C0B-2007-49D7-892B92AC738E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1">
              <a:extLst>
                <a:ext uri="{FF2B5EF4-FFF2-40B4-BE49-F238E27FC236}">
                  <a16:creationId xmlns:a16="http://schemas.microsoft.com/office/drawing/2014/main" id="{506A1602-597C-A7CC-181A-0A5F8193D372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6;p31">
              <a:extLst>
                <a:ext uri="{FF2B5EF4-FFF2-40B4-BE49-F238E27FC236}">
                  <a16:creationId xmlns:a16="http://schemas.microsoft.com/office/drawing/2014/main" id="{236D3EA5-B06C-3AE3-6F6C-E12E8EAA65B9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E3C08EF-8AD6-E76E-D3FB-8EC88A6F2BE3}"/>
              </a:ext>
            </a:extLst>
          </p:cNvPr>
          <p:cNvSpPr txBox="1"/>
          <p:nvPr/>
        </p:nvSpPr>
        <p:spPr>
          <a:xfrm>
            <a:off x="5059531" y="982302"/>
            <a:ext cx="3709035" cy="17776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524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</a:pPr>
            <a:r>
              <a:rPr lang="pt-PT" sz="1200" dirty="0">
                <a:solidFill>
                  <a:srgbClr val="374151"/>
                </a:solidFill>
                <a:ea typeface="Calibri" panose="020F0502020204030204" pitchFamily="34" charset="0"/>
              </a:rPr>
              <a:t>A </a:t>
            </a:r>
            <a:r>
              <a:rPr lang="pt-PT" sz="1200" dirty="0" err="1">
                <a:solidFill>
                  <a:srgbClr val="374151"/>
                </a:solidFill>
                <a:ea typeface="Calibri" panose="020F0502020204030204" pitchFamily="34" charset="0"/>
              </a:rPr>
              <a:t>Sumol+Compal</a:t>
            </a:r>
            <a:r>
              <a:rPr lang="pt-PT" sz="1200" dirty="0">
                <a:solidFill>
                  <a:srgbClr val="374151"/>
                </a:solidFill>
                <a:ea typeface="Calibri" panose="020F0502020204030204" pitchFamily="34" charset="0"/>
              </a:rPr>
              <a:t> mantém uma forte posição competitiva, especialmente diante do crescimento das Marcas de Distribuição como o Pingo Doce. Em uma indústria madura, a estratégia essencial deve focar na Redução de Custos, Diferenciação e Focalização para otimizar eficiências, destacar-se por características distintivas e concentrar esforços em segmentos estratégicos.</a:t>
            </a:r>
            <a:endParaRPr lang="pt-PT" sz="1100" dirty="0">
              <a:solidFill>
                <a:schemeClr val="dk1"/>
              </a:solidFill>
              <a:latin typeface="Calibri"/>
              <a:ea typeface="Calibri" panose="020F0502020204030204" pitchFamily="34" charset="0"/>
            </a:endParaRPr>
          </a:p>
        </p:txBody>
      </p:sp>
      <p:sp>
        <p:nvSpPr>
          <p:cNvPr id="42" name="Google Shape;824;p31">
            <a:extLst>
              <a:ext uri="{FF2B5EF4-FFF2-40B4-BE49-F238E27FC236}">
                <a16:creationId xmlns:a16="http://schemas.microsoft.com/office/drawing/2014/main" id="{00F890AE-8F97-2172-D6EA-1814C50B9221}"/>
              </a:ext>
            </a:extLst>
          </p:cNvPr>
          <p:cNvSpPr txBox="1">
            <a:spLocks/>
          </p:cNvSpPr>
          <p:nvPr/>
        </p:nvSpPr>
        <p:spPr>
          <a:xfrm>
            <a:off x="1549344" y="246408"/>
            <a:ext cx="14076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pt-PT"/>
              <a:t>Matriz</a:t>
            </a:r>
          </a:p>
        </p:txBody>
      </p:sp>
      <p:pic>
        <p:nvPicPr>
          <p:cNvPr id="44" name="Imagem 43" descr="Tabela&#10;&#10;Descrição gerada automaticamente">
            <a:extLst>
              <a:ext uri="{FF2B5EF4-FFF2-40B4-BE49-F238E27FC236}">
                <a16:creationId xmlns:a16="http://schemas.microsoft.com/office/drawing/2014/main" id="{D8245604-AD13-B99B-ED72-3DC09D8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47" y="2787349"/>
            <a:ext cx="6139763" cy="2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9C188BC2-C1AE-2AC8-8A7F-F2570535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5852BF5A-2682-4DC4-6EB6-278D09B45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391343"/>
            <a:ext cx="6309421" cy="345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A tomada de decisões</a:t>
            </a:r>
            <a:r>
              <a:rPr lang="pt-PT" sz="5400" dirty="0">
                <a:solidFill>
                  <a:srgbClr val="000000"/>
                </a:solidFill>
                <a:ea typeface="Yu Gothic Light"/>
                <a:cs typeface="Arial"/>
              </a:rPr>
              <a:t> </a:t>
            </a:r>
            <a:r>
              <a:rPr lang="pt-PT" sz="5400" dirty="0">
                <a:solidFill>
                  <a:srgbClr val="000000"/>
                </a:solidFill>
                <a:latin typeface="Khant Medium"/>
                <a:ea typeface="Yu Gothic Light"/>
                <a:cs typeface="Arial"/>
              </a:rPr>
              <a:t> 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0E858293-0419-F1B1-AB07-DC7AF1AFBF5F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5E06C7B9-191D-0C9E-0E6E-BAAAB566C9A7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42D1D346-92E8-27D9-B73D-0F276B3C1000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F9ECFEB5-0F5D-39BD-8201-EAAE22D7ADE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843F3E54-E63B-6FB8-983B-099D63A55C5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212725D8-9080-83F9-37DF-DB029B12C876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01E88B75-381E-DEC3-0396-28B300A951C4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214B8393-3899-A6EA-4314-B23337373B93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ED3CC0DC-7E1C-5EA1-CC89-4E96D2588EA6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0B29D298-CD17-8E99-732B-0EF18B73BA42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38E76228-BE48-9BE8-E294-0FD1BDC236C3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0C0AA942-0DCE-B297-FC69-2AEED6F04E39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C0398AB2-CDD1-131C-78C3-6DD5EB353D4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31043D6E-6213-5855-F966-86AEE884E440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8820E738-F41B-D348-F939-2FFE53DA61FC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FBF10E3A-4E8C-BDF6-54EF-E7356240AA77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3F4AADC1-7012-4705-F9E8-BB41B5158094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4FF743CF-87CF-D28A-D819-48EC97CF1EE3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AC667500-EC77-9236-F2E6-1A40B981B141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FC2C3D9F-E2AC-D7E8-0D39-FBDA98EA7BB6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8AF9FC93-6884-8285-B906-25FB380E7F4F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725E35F9-2B81-9D5E-1AB4-25EFE202103B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69C3B5AF-F0E2-3CB8-401D-B83907CF637B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1559D996-988D-C180-C3AE-B5429DDCE27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B0C29A23-04B6-292E-AEC4-310CEBC01099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F8B6BAD4-AD67-FBF5-F722-FF3E3F362D3F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D20371D5-1604-D790-9EC5-05C13C062E63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4C644EF8-21DB-56F2-A4B2-96A1BA5E3B44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84322BC7-0A30-1C67-0F9B-B56D8C061CCB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C0D90D0B-60EE-4DF3-E3FD-892CA787171A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DE3E1EBC-586A-2141-4753-54BC00668AAE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4B9C6E2-95A0-9B3F-67A4-C5F5A5B45BAC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B79F5832-AA54-BEEB-281A-0ABDD4F39044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158F692-054A-6EF9-6AFF-239A598E48F6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42D375AB-9336-2207-E8AF-6B110CF43908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169BBB8E-E3CD-82B9-A55A-E50327FD9A3B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B4D3B3F4-4A2E-7B4A-FC4F-E3DB91E93B43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9F67EB84-4D6D-AA8E-A133-577AD7FDC899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C30F0476-7288-B513-CD96-0B574917212C}"/>
              </a:ext>
            </a:extLst>
          </p:cNvPr>
          <p:cNvSpPr txBox="1">
            <a:spLocks/>
          </p:cNvSpPr>
          <p:nvPr/>
        </p:nvSpPr>
        <p:spPr>
          <a:xfrm>
            <a:off x="4016967" y="57831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11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1123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46DA-7450-2430-54C4-A3D35834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4" y="699137"/>
            <a:ext cx="8338766" cy="3871122"/>
          </a:xfrm>
        </p:spPr>
        <p:txBody>
          <a:bodyPr/>
          <a:lstStyle/>
          <a:p>
            <a:r>
              <a:rPr lang="pt-BR" sz="1200" dirty="0">
                <a:solidFill>
                  <a:srgbClr val="374151"/>
                </a:solidFill>
              </a:rPr>
              <a:t>  </a:t>
            </a:r>
            <a:r>
              <a:rPr lang="pt-BR" sz="1200" dirty="0">
                <a:solidFill>
                  <a:schemeClr val="tx1"/>
                </a:solidFill>
              </a:rPr>
              <a:t>A </a:t>
            </a:r>
            <a:r>
              <a:rPr lang="pt-BR" sz="1200" err="1">
                <a:solidFill>
                  <a:schemeClr val="tx1"/>
                </a:solidFill>
              </a:rPr>
              <a:t>Sumol+Compal</a:t>
            </a:r>
            <a:r>
              <a:rPr lang="pt-BR" sz="1200" dirty="0">
                <a:solidFill>
                  <a:schemeClr val="tx1"/>
                </a:solidFill>
              </a:rPr>
              <a:t> adota um modelo de gestão participativo, compartilhando decisões entre os níveis hierárquicos e incentivando a colaboração dos colaboradores.</a:t>
            </a:r>
            <a:br>
              <a:rPr lang="pt-BR" sz="1200" dirty="0">
                <a:solidFill>
                  <a:schemeClr val="tx1"/>
                </a:solidFill>
              </a:rPr>
            </a:br>
            <a:br>
              <a:rPr lang="pt-BR" sz="1200" dirty="0">
                <a:solidFill>
                  <a:schemeClr val="tx1"/>
                </a:solidFill>
              </a:rPr>
            </a:br>
            <a:r>
              <a:rPr lang="pt-BR" sz="1200" dirty="0">
                <a:solidFill>
                  <a:schemeClr val="tx1"/>
                </a:solidFill>
              </a:rPr>
              <a:t>- Possui uma equipe dedicada à gestão de riscos para decisões mais seguras;</a:t>
            </a:r>
            <a:br>
              <a:rPr lang="pt-BR" sz="1200" dirty="0">
                <a:solidFill>
                  <a:schemeClr val="tx1"/>
                </a:solidFill>
              </a:rPr>
            </a:br>
            <a:r>
              <a:rPr lang="pt-BR" sz="1200" dirty="0">
                <a:solidFill>
                  <a:schemeClr val="tx1"/>
                </a:solidFill>
              </a:rPr>
              <a:t>- Com um Conselho de Administração e um Fiscal Único, busca alinhar-se aos interesses das partes interessadas;</a:t>
            </a:r>
            <a:br>
              <a:rPr lang="pt-BR" sz="1200" dirty="0">
                <a:solidFill>
                  <a:schemeClr val="tx1"/>
                </a:solidFill>
              </a:rPr>
            </a:br>
            <a:r>
              <a:rPr lang="pt-BR" sz="1200" dirty="0">
                <a:solidFill>
                  <a:schemeClr val="tx1"/>
                </a:solidFill>
              </a:rPr>
              <a:t>- Tem líderes comprometidos buscam motivar e engajar os colaboradores, criando um ambiente de trabalho saudável. </a:t>
            </a:r>
            <a:br>
              <a:rPr lang="pt-BR" sz="1200" dirty="0">
                <a:solidFill>
                  <a:schemeClr val="tx1"/>
                </a:solidFill>
              </a:rPr>
            </a:br>
            <a:br>
              <a:rPr lang="pt-BR" sz="1200" dirty="0">
                <a:solidFill>
                  <a:schemeClr val="tx1"/>
                </a:solidFill>
              </a:rPr>
            </a:br>
            <a:r>
              <a:rPr lang="pt-BR" sz="1200" dirty="0">
                <a:solidFill>
                  <a:schemeClr val="tx1"/>
                </a:solidFill>
              </a:rPr>
              <a:t>  Em resumo, a empresa promove gestão participativa, eficiência na gestão de riscos e valoriza o engajamento dos colaboradores.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82E955E-BCCE-1431-A9E9-8C21F4D293B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91200" y="-1154376"/>
            <a:ext cx="1089900" cy="10059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A4F799-BDD3-AEDF-4234-BCC5A252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60" y="282004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B5701344-B06D-D0E1-7957-27D30B85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0">
            <a:extLst>
              <a:ext uri="{FF2B5EF4-FFF2-40B4-BE49-F238E27FC236}">
                <a16:creationId xmlns:a16="http://schemas.microsoft.com/office/drawing/2014/main" id="{618B30EB-46D4-D11B-24BF-778A80BD7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782" name="Google Shape;782;p30">
            <a:extLst>
              <a:ext uri="{FF2B5EF4-FFF2-40B4-BE49-F238E27FC236}">
                <a16:creationId xmlns:a16="http://schemas.microsoft.com/office/drawing/2014/main" id="{5E758188-A3BA-04CE-8A06-371F6534C8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7319" y="142997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</a:p>
        </p:txBody>
      </p:sp>
      <p:sp>
        <p:nvSpPr>
          <p:cNvPr id="783" name="Google Shape;783;p30">
            <a:extLst>
              <a:ext uri="{FF2B5EF4-FFF2-40B4-BE49-F238E27FC236}">
                <a16:creationId xmlns:a16="http://schemas.microsoft.com/office/drawing/2014/main" id="{B8A9815F-A424-8BAE-CCE9-4BA8343DB5B7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7319" y="303221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  <p:sp>
        <p:nvSpPr>
          <p:cNvPr id="784" name="Google Shape;784;p30">
            <a:extLst>
              <a:ext uri="{FF2B5EF4-FFF2-40B4-BE49-F238E27FC236}">
                <a16:creationId xmlns:a16="http://schemas.microsoft.com/office/drawing/2014/main" id="{E3D50576-AEF8-52AD-93CD-701D0E17761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17319" y="19640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</a:p>
        </p:txBody>
      </p:sp>
      <p:sp>
        <p:nvSpPr>
          <p:cNvPr id="785" name="Google Shape;785;p30">
            <a:extLst>
              <a:ext uri="{FF2B5EF4-FFF2-40B4-BE49-F238E27FC236}">
                <a16:creationId xmlns:a16="http://schemas.microsoft.com/office/drawing/2014/main" id="{64E85BD8-2006-0C71-E268-8E92145ED21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17319" y="356629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</a:p>
        </p:txBody>
      </p:sp>
      <p:sp>
        <p:nvSpPr>
          <p:cNvPr id="786" name="Google Shape;786;p30">
            <a:extLst>
              <a:ext uri="{FF2B5EF4-FFF2-40B4-BE49-F238E27FC236}">
                <a16:creationId xmlns:a16="http://schemas.microsoft.com/office/drawing/2014/main" id="{0A26624F-6508-CB7D-6CAA-F4E73857C38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17319" y="249813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</a:p>
        </p:txBody>
      </p:sp>
      <p:sp>
        <p:nvSpPr>
          <p:cNvPr id="787" name="Google Shape;787;p30">
            <a:extLst>
              <a:ext uri="{FF2B5EF4-FFF2-40B4-BE49-F238E27FC236}">
                <a16:creationId xmlns:a16="http://schemas.microsoft.com/office/drawing/2014/main" id="{2ED2029D-AAE5-2C84-17FC-5476A4B3DD1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17319" y="410038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</a:p>
        </p:txBody>
      </p:sp>
      <p:sp>
        <p:nvSpPr>
          <p:cNvPr id="788" name="Google Shape;788;p30">
            <a:extLst>
              <a:ext uri="{FF2B5EF4-FFF2-40B4-BE49-F238E27FC236}">
                <a16:creationId xmlns:a16="http://schemas.microsoft.com/office/drawing/2014/main" id="{59339A48-6D40-3118-7A4D-B047AFD3D1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8448" y="1429963"/>
            <a:ext cx="411135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PT" b="1" dirty="0">
                <a:solidFill>
                  <a:srgbClr val="000000"/>
                </a:solidFill>
                <a:latin typeface="Arial"/>
                <a:ea typeface="Yu Gothic Light"/>
                <a:cs typeface="Times New Roman"/>
              </a:rPr>
              <a:t>Práticas Motivacionais</a:t>
            </a:r>
            <a:endParaRPr lang="pt-PT" sz="1800" b="1" kern="0" dirty="0">
              <a:solidFill>
                <a:srgbClr val="000000"/>
              </a:solidFill>
              <a:effectLst/>
              <a:latin typeface="Arial"/>
              <a:ea typeface="Yu Gothic Light"/>
              <a:cs typeface="Times New Roman"/>
            </a:endParaRPr>
          </a:p>
        </p:txBody>
      </p:sp>
      <p:sp>
        <p:nvSpPr>
          <p:cNvPr id="789" name="Google Shape;789;p30">
            <a:extLst>
              <a:ext uri="{FF2B5EF4-FFF2-40B4-BE49-F238E27FC236}">
                <a16:creationId xmlns:a16="http://schemas.microsoft.com/office/drawing/2014/main" id="{BA6CCEA9-D57A-7696-B914-3D1ACF31E17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152019" y="1886405"/>
            <a:ext cx="394778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err="1"/>
              <a:t>Os</a:t>
            </a:r>
            <a:r>
              <a:rPr lang="en" dirty="0"/>
              <a:t> </a:t>
            </a:r>
            <a:r>
              <a:rPr lang="en" dirty="0" err="1"/>
              <a:t>Líderes</a:t>
            </a:r>
          </a:p>
        </p:txBody>
      </p:sp>
      <p:sp>
        <p:nvSpPr>
          <p:cNvPr id="790" name="Google Shape;790;p30">
            <a:extLst>
              <a:ext uri="{FF2B5EF4-FFF2-40B4-BE49-F238E27FC236}">
                <a16:creationId xmlns:a16="http://schemas.microsoft.com/office/drawing/2014/main" id="{87E39492-4C4D-9E19-1B0F-2CEC6BA45AE4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159742" y="2621701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Cultura e </a:t>
            </a:r>
            <a:r>
              <a:rPr lang="en" dirty="0" err="1"/>
              <a:t>ambiente</a:t>
            </a:r>
            <a:r>
              <a:rPr lang="en" dirty="0"/>
              <a:t> </a:t>
            </a:r>
            <a:r>
              <a:rPr lang="en" dirty="0" err="1"/>
              <a:t>organizacional</a:t>
            </a:r>
          </a:p>
        </p:txBody>
      </p:sp>
      <p:sp>
        <p:nvSpPr>
          <p:cNvPr id="791" name="Google Shape;791;p30">
            <a:extLst>
              <a:ext uri="{FF2B5EF4-FFF2-40B4-BE49-F238E27FC236}">
                <a16:creationId xmlns:a16="http://schemas.microsoft.com/office/drawing/2014/main" id="{47B06361-1E4D-DAA3-29BE-DBB725599BC2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152019" y="3193986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err="1"/>
              <a:t>Indicadores</a:t>
            </a:r>
            <a:r>
              <a:rPr lang="en" dirty="0"/>
              <a:t> de </a:t>
            </a:r>
            <a:r>
              <a:rPr lang="en" dirty="0" err="1"/>
              <a:t>chave</a:t>
            </a:r>
            <a:endParaRPr lang="pt-BR" dirty="0" err="1"/>
          </a:p>
        </p:txBody>
      </p:sp>
      <p:sp>
        <p:nvSpPr>
          <p:cNvPr id="792" name="Google Shape;792;p30">
            <a:extLst>
              <a:ext uri="{FF2B5EF4-FFF2-40B4-BE49-F238E27FC236}">
                <a16:creationId xmlns:a16="http://schemas.microsoft.com/office/drawing/2014/main" id="{FFD4BA8F-ED96-7AAF-F255-10F9695FF74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158556" y="3728076"/>
            <a:ext cx="199262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Ferramentas de </a:t>
            </a:r>
            <a:r>
              <a:rPr lang="en" dirty="0" err="1"/>
              <a:t>comunicação</a:t>
            </a:r>
          </a:p>
        </p:txBody>
      </p:sp>
      <p:sp>
        <p:nvSpPr>
          <p:cNvPr id="793" name="Google Shape;793;p30">
            <a:extLst>
              <a:ext uri="{FF2B5EF4-FFF2-40B4-BE49-F238E27FC236}">
                <a16:creationId xmlns:a16="http://schemas.microsoft.com/office/drawing/2014/main" id="{7699452C-88D6-FC81-A861-F2F0A6EA4943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1159741" y="4100388"/>
            <a:ext cx="2297778" cy="6966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/>
              <a:t>Barreiras de comunicação</a:t>
            </a:r>
            <a:endParaRPr lang="pt-BR" dirty="0"/>
          </a:p>
        </p:txBody>
      </p:sp>
      <p:grpSp>
        <p:nvGrpSpPr>
          <p:cNvPr id="794" name="Google Shape;794;p30">
            <a:extLst>
              <a:ext uri="{FF2B5EF4-FFF2-40B4-BE49-F238E27FC236}">
                <a16:creationId xmlns:a16="http://schemas.microsoft.com/office/drawing/2014/main" id="{02254512-B071-AE54-EF0D-B984F187F9CC}"/>
              </a:ext>
            </a:extLst>
          </p:cNvPr>
          <p:cNvGrpSpPr/>
          <p:nvPr/>
        </p:nvGrpSpPr>
        <p:grpSpPr>
          <a:xfrm>
            <a:off x="8037994" y="4243188"/>
            <a:ext cx="390900" cy="286025"/>
            <a:chOff x="719994" y="4310738"/>
            <a:chExt cx="390900" cy="286025"/>
          </a:xfrm>
        </p:grpSpPr>
        <p:sp>
          <p:nvSpPr>
            <p:cNvPr id="795" name="Google Shape;795;p30">
              <a:extLst>
                <a:ext uri="{FF2B5EF4-FFF2-40B4-BE49-F238E27FC236}">
                  <a16:creationId xmlns:a16="http://schemas.microsoft.com/office/drawing/2014/main" id="{D0F5D900-738B-BF1F-A798-C72F4D7499C1}"/>
                </a:ext>
              </a:extLst>
            </p:cNvPr>
            <p:cNvSpPr/>
            <p:nvPr/>
          </p:nvSpPr>
          <p:spPr>
            <a:xfrm rot="5400000">
              <a:off x="10250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>
              <a:extLst>
                <a:ext uri="{FF2B5EF4-FFF2-40B4-BE49-F238E27FC236}">
                  <a16:creationId xmlns:a16="http://schemas.microsoft.com/office/drawing/2014/main" id="{EE95CB49-764F-2D9D-945B-83D7413ECDE1}"/>
                </a:ext>
              </a:extLst>
            </p:cNvPr>
            <p:cNvSpPr/>
            <p:nvPr/>
          </p:nvSpPr>
          <p:spPr>
            <a:xfrm rot="5400000">
              <a:off x="10250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>
              <a:extLst>
                <a:ext uri="{FF2B5EF4-FFF2-40B4-BE49-F238E27FC236}">
                  <a16:creationId xmlns:a16="http://schemas.microsoft.com/office/drawing/2014/main" id="{7941565F-CE0B-C42C-7DE1-0BD60FEF44DA}"/>
                </a:ext>
              </a:extLst>
            </p:cNvPr>
            <p:cNvSpPr/>
            <p:nvPr/>
          </p:nvSpPr>
          <p:spPr>
            <a:xfrm rot="5400000">
              <a:off x="87254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>
              <a:extLst>
                <a:ext uri="{FF2B5EF4-FFF2-40B4-BE49-F238E27FC236}">
                  <a16:creationId xmlns:a16="http://schemas.microsoft.com/office/drawing/2014/main" id="{DDE53181-3D89-1DC9-9AB0-253197F06B5D}"/>
                </a:ext>
              </a:extLst>
            </p:cNvPr>
            <p:cNvSpPr/>
            <p:nvPr/>
          </p:nvSpPr>
          <p:spPr>
            <a:xfrm rot="5400000">
              <a:off x="87254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>
              <a:extLst>
                <a:ext uri="{FF2B5EF4-FFF2-40B4-BE49-F238E27FC236}">
                  <a16:creationId xmlns:a16="http://schemas.microsoft.com/office/drawing/2014/main" id="{5B25D46A-95B4-798F-8E69-B306B7BE88AC}"/>
                </a:ext>
              </a:extLst>
            </p:cNvPr>
            <p:cNvSpPr/>
            <p:nvPr/>
          </p:nvSpPr>
          <p:spPr>
            <a:xfrm rot="5400000">
              <a:off x="7199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>
              <a:extLst>
                <a:ext uri="{FF2B5EF4-FFF2-40B4-BE49-F238E27FC236}">
                  <a16:creationId xmlns:a16="http://schemas.microsoft.com/office/drawing/2014/main" id="{58958C62-FF27-D2B0-DEBB-9033E6607BA4}"/>
                </a:ext>
              </a:extLst>
            </p:cNvPr>
            <p:cNvSpPr/>
            <p:nvPr/>
          </p:nvSpPr>
          <p:spPr>
            <a:xfrm rot="5400000">
              <a:off x="7199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0">
            <a:extLst>
              <a:ext uri="{FF2B5EF4-FFF2-40B4-BE49-F238E27FC236}">
                <a16:creationId xmlns:a16="http://schemas.microsoft.com/office/drawing/2014/main" id="{F9ECFB75-7B7D-E64D-A745-EEE9C9B0613C}"/>
              </a:ext>
            </a:extLst>
          </p:cNvPr>
          <p:cNvGrpSpPr/>
          <p:nvPr/>
        </p:nvGrpSpPr>
        <p:grpSpPr>
          <a:xfrm rot="10800000">
            <a:off x="4285975" y="1514260"/>
            <a:ext cx="286025" cy="1306200"/>
            <a:chOff x="978925" y="1314225"/>
            <a:chExt cx="286025" cy="1306200"/>
          </a:xfrm>
        </p:grpSpPr>
        <p:sp>
          <p:nvSpPr>
            <p:cNvPr id="802" name="Google Shape;802;p30">
              <a:extLst>
                <a:ext uri="{FF2B5EF4-FFF2-40B4-BE49-F238E27FC236}">
                  <a16:creationId xmlns:a16="http://schemas.microsoft.com/office/drawing/2014/main" id="{DC51BE8E-CCEF-0F6B-1162-09B5011E12C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>
              <a:extLst>
                <a:ext uri="{FF2B5EF4-FFF2-40B4-BE49-F238E27FC236}">
                  <a16:creationId xmlns:a16="http://schemas.microsoft.com/office/drawing/2014/main" id="{E1C33A77-7622-9768-EBFB-2E5143218868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>
              <a:extLst>
                <a:ext uri="{FF2B5EF4-FFF2-40B4-BE49-F238E27FC236}">
                  <a16:creationId xmlns:a16="http://schemas.microsoft.com/office/drawing/2014/main" id="{1BF5AFC9-86BC-37BA-483E-F72ECA9A3A72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>
              <a:extLst>
                <a:ext uri="{FF2B5EF4-FFF2-40B4-BE49-F238E27FC236}">
                  <a16:creationId xmlns:a16="http://schemas.microsoft.com/office/drawing/2014/main" id="{AC9B06D6-71F8-F7A0-649C-07F7ED47B87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>
              <a:extLst>
                <a:ext uri="{FF2B5EF4-FFF2-40B4-BE49-F238E27FC236}">
                  <a16:creationId xmlns:a16="http://schemas.microsoft.com/office/drawing/2014/main" id="{1293AB9F-BCF5-69F3-5688-A3255F978A02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>
              <a:extLst>
                <a:ext uri="{FF2B5EF4-FFF2-40B4-BE49-F238E27FC236}">
                  <a16:creationId xmlns:a16="http://schemas.microsoft.com/office/drawing/2014/main" id="{785FE640-C89E-9B07-32A6-1526A80E9CE7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>
              <a:extLst>
                <a:ext uri="{FF2B5EF4-FFF2-40B4-BE49-F238E27FC236}">
                  <a16:creationId xmlns:a16="http://schemas.microsoft.com/office/drawing/2014/main" id="{F864CD38-86A7-2271-EF3B-B4A8740BCF7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>
              <a:extLst>
                <a:ext uri="{FF2B5EF4-FFF2-40B4-BE49-F238E27FC236}">
                  <a16:creationId xmlns:a16="http://schemas.microsoft.com/office/drawing/2014/main" id="{CB8FA916-20D1-1BAB-C356-E01F47909899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>
              <a:extLst>
                <a:ext uri="{FF2B5EF4-FFF2-40B4-BE49-F238E27FC236}">
                  <a16:creationId xmlns:a16="http://schemas.microsoft.com/office/drawing/2014/main" id="{E3E11D60-BE6B-EA27-B08E-C11F5CBE61CE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>
              <a:extLst>
                <a:ext uri="{FF2B5EF4-FFF2-40B4-BE49-F238E27FC236}">
                  <a16:creationId xmlns:a16="http://schemas.microsoft.com/office/drawing/2014/main" id="{6798AEC7-AC03-5D55-E5B4-C5B3C543E15D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>
              <a:extLst>
                <a:ext uri="{FF2B5EF4-FFF2-40B4-BE49-F238E27FC236}">
                  <a16:creationId xmlns:a16="http://schemas.microsoft.com/office/drawing/2014/main" id="{95792B60-52BD-7A1C-64F7-2A33493E4C74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>
              <a:extLst>
                <a:ext uri="{FF2B5EF4-FFF2-40B4-BE49-F238E27FC236}">
                  <a16:creationId xmlns:a16="http://schemas.microsoft.com/office/drawing/2014/main" id="{1C2ACEA2-EA68-3ECC-48CE-329018C69D22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>
              <a:extLst>
                <a:ext uri="{FF2B5EF4-FFF2-40B4-BE49-F238E27FC236}">
                  <a16:creationId xmlns:a16="http://schemas.microsoft.com/office/drawing/2014/main" id="{448D5B9F-09FA-AC2E-4B8E-E2407CC619C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>
              <a:extLst>
                <a:ext uri="{FF2B5EF4-FFF2-40B4-BE49-F238E27FC236}">
                  <a16:creationId xmlns:a16="http://schemas.microsoft.com/office/drawing/2014/main" id="{ED09249A-0CE7-F59A-A987-E24CB8C5E754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>
              <a:extLst>
                <a:ext uri="{FF2B5EF4-FFF2-40B4-BE49-F238E27FC236}">
                  <a16:creationId xmlns:a16="http://schemas.microsoft.com/office/drawing/2014/main" id="{CFC0C45B-618F-42A8-4305-D273478E3CA2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>
              <a:extLst>
                <a:ext uri="{FF2B5EF4-FFF2-40B4-BE49-F238E27FC236}">
                  <a16:creationId xmlns:a16="http://schemas.microsoft.com/office/drawing/2014/main" id="{13C134C2-6D2A-0747-5FCC-78ACB4BC8181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>
              <a:extLst>
                <a:ext uri="{FF2B5EF4-FFF2-40B4-BE49-F238E27FC236}">
                  <a16:creationId xmlns:a16="http://schemas.microsoft.com/office/drawing/2014/main" id="{B0E2BAAD-8A44-5FE0-9B85-B04C83065DF5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>
              <a:extLst>
                <a:ext uri="{FF2B5EF4-FFF2-40B4-BE49-F238E27FC236}">
                  <a16:creationId xmlns:a16="http://schemas.microsoft.com/office/drawing/2014/main" id="{AA987EC0-9D52-8F78-64B3-1BE7A7712E8F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82;p30">
            <a:extLst>
              <a:ext uri="{FF2B5EF4-FFF2-40B4-BE49-F238E27FC236}">
                <a16:creationId xmlns:a16="http://schemas.microsoft.com/office/drawing/2014/main" id="{CF46DDAE-23C3-FAAF-E85D-90BB26982BCC}"/>
              </a:ext>
            </a:extLst>
          </p:cNvPr>
          <p:cNvSpPr txBox="1">
            <a:spLocks/>
          </p:cNvSpPr>
          <p:nvPr/>
        </p:nvSpPr>
        <p:spPr>
          <a:xfrm>
            <a:off x="4733303" y="1429971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19</a:t>
            </a:r>
          </a:p>
        </p:txBody>
      </p:sp>
      <p:sp>
        <p:nvSpPr>
          <p:cNvPr id="4" name="Google Shape;784;p30">
            <a:extLst>
              <a:ext uri="{FF2B5EF4-FFF2-40B4-BE49-F238E27FC236}">
                <a16:creationId xmlns:a16="http://schemas.microsoft.com/office/drawing/2014/main" id="{C860E242-88CD-9A1C-0C63-9EE6A3DD97DC}"/>
              </a:ext>
            </a:extLst>
          </p:cNvPr>
          <p:cNvSpPr txBox="1">
            <a:spLocks/>
          </p:cNvSpPr>
          <p:nvPr/>
        </p:nvSpPr>
        <p:spPr>
          <a:xfrm>
            <a:off x="4733303" y="2033559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20</a:t>
            </a:r>
          </a:p>
        </p:txBody>
      </p:sp>
      <p:sp>
        <p:nvSpPr>
          <p:cNvPr id="8" name="Google Shape;788;p30">
            <a:extLst>
              <a:ext uri="{FF2B5EF4-FFF2-40B4-BE49-F238E27FC236}">
                <a16:creationId xmlns:a16="http://schemas.microsoft.com/office/drawing/2014/main" id="{0582B247-23B6-CC4B-0BF5-A54DFAFFBE50}"/>
              </a:ext>
            </a:extLst>
          </p:cNvPr>
          <p:cNvSpPr txBox="1">
            <a:spLocks/>
          </p:cNvSpPr>
          <p:nvPr/>
        </p:nvSpPr>
        <p:spPr>
          <a:xfrm>
            <a:off x="5428001" y="1661653"/>
            <a:ext cx="34549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pt-PT" dirty="0">
                <a:solidFill>
                  <a:srgbClr val="000000"/>
                </a:solidFill>
                <a:ea typeface="Yu Gothic Light"/>
              </a:rPr>
              <a:t>Éticas e responsabilidades sociais e empresariais</a:t>
            </a:r>
            <a:endParaRPr lang="pt-BR" dirty="0"/>
          </a:p>
        </p:txBody>
      </p:sp>
      <p:sp>
        <p:nvSpPr>
          <p:cNvPr id="9" name="Google Shape;789;p30">
            <a:extLst>
              <a:ext uri="{FF2B5EF4-FFF2-40B4-BE49-F238E27FC236}">
                <a16:creationId xmlns:a16="http://schemas.microsoft.com/office/drawing/2014/main" id="{379B61AA-2FE5-A9A1-B2B2-5A68DDFC9464}"/>
              </a:ext>
            </a:extLst>
          </p:cNvPr>
          <p:cNvSpPr txBox="1">
            <a:spLocks/>
          </p:cNvSpPr>
          <p:nvPr/>
        </p:nvSpPr>
        <p:spPr>
          <a:xfrm>
            <a:off x="5549283" y="2292644"/>
            <a:ext cx="32123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1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nit Medium"/>
              <a:buNone/>
              <a:defRPr sz="2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marL="0" indent="0"/>
            <a:r>
              <a:rPr lang="pt-PT" dirty="0" err="1"/>
              <a:t>Webgrafia</a:t>
            </a:r>
            <a:r>
              <a:rPr lang="pt-PT" dirty="0"/>
              <a:t> e Referencias consultadas </a:t>
            </a:r>
          </a:p>
        </p:txBody>
      </p:sp>
      <p:grpSp>
        <p:nvGrpSpPr>
          <p:cNvPr id="14" name="Google Shape;801;p30">
            <a:extLst>
              <a:ext uri="{FF2B5EF4-FFF2-40B4-BE49-F238E27FC236}">
                <a16:creationId xmlns:a16="http://schemas.microsoft.com/office/drawing/2014/main" id="{F00F08BB-6809-4498-3868-AC54BE7B5B44}"/>
              </a:ext>
            </a:extLst>
          </p:cNvPr>
          <p:cNvGrpSpPr/>
          <p:nvPr/>
        </p:nvGrpSpPr>
        <p:grpSpPr>
          <a:xfrm rot="10800000">
            <a:off x="4291704" y="2913738"/>
            <a:ext cx="286025" cy="1306200"/>
            <a:chOff x="978925" y="1314225"/>
            <a:chExt cx="286025" cy="1306200"/>
          </a:xfrm>
        </p:grpSpPr>
        <p:sp>
          <p:nvSpPr>
            <p:cNvPr id="15" name="Google Shape;802;p30">
              <a:extLst>
                <a:ext uri="{FF2B5EF4-FFF2-40B4-BE49-F238E27FC236}">
                  <a16:creationId xmlns:a16="http://schemas.microsoft.com/office/drawing/2014/main" id="{07C42693-F419-D88C-63C3-102A3FC15AE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3;p30">
              <a:extLst>
                <a:ext uri="{FF2B5EF4-FFF2-40B4-BE49-F238E27FC236}">
                  <a16:creationId xmlns:a16="http://schemas.microsoft.com/office/drawing/2014/main" id="{AFAD7AD5-A527-076D-37D8-A2B9654FEA83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4;p30">
              <a:extLst>
                <a:ext uri="{FF2B5EF4-FFF2-40B4-BE49-F238E27FC236}">
                  <a16:creationId xmlns:a16="http://schemas.microsoft.com/office/drawing/2014/main" id="{A8D99A85-A0E8-A55D-7DFA-F6D5EA46BBC3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5;p30">
              <a:extLst>
                <a:ext uri="{FF2B5EF4-FFF2-40B4-BE49-F238E27FC236}">
                  <a16:creationId xmlns:a16="http://schemas.microsoft.com/office/drawing/2014/main" id="{27523117-8098-2FFF-5355-4310D3A4CD6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6;p30">
              <a:extLst>
                <a:ext uri="{FF2B5EF4-FFF2-40B4-BE49-F238E27FC236}">
                  <a16:creationId xmlns:a16="http://schemas.microsoft.com/office/drawing/2014/main" id="{1E008CBD-2D71-2141-E964-37B3F60330BA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7;p30">
              <a:extLst>
                <a:ext uri="{FF2B5EF4-FFF2-40B4-BE49-F238E27FC236}">
                  <a16:creationId xmlns:a16="http://schemas.microsoft.com/office/drawing/2014/main" id="{C2344D0D-A828-467D-207D-2E159DA20136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8;p30">
              <a:extLst>
                <a:ext uri="{FF2B5EF4-FFF2-40B4-BE49-F238E27FC236}">
                  <a16:creationId xmlns:a16="http://schemas.microsoft.com/office/drawing/2014/main" id="{1EF7E961-35AF-92A0-075A-1F1171E97BD0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9;p30">
              <a:extLst>
                <a:ext uri="{FF2B5EF4-FFF2-40B4-BE49-F238E27FC236}">
                  <a16:creationId xmlns:a16="http://schemas.microsoft.com/office/drawing/2014/main" id="{8D105E50-B5AD-DC90-EE73-4177B4FFFE42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0;p30">
              <a:extLst>
                <a:ext uri="{FF2B5EF4-FFF2-40B4-BE49-F238E27FC236}">
                  <a16:creationId xmlns:a16="http://schemas.microsoft.com/office/drawing/2014/main" id="{DA38BAD9-8FE2-45F6-68E6-B743025339C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1;p30">
              <a:extLst>
                <a:ext uri="{FF2B5EF4-FFF2-40B4-BE49-F238E27FC236}">
                  <a16:creationId xmlns:a16="http://schemas.microsoft.com/office/drawing/2014/main" id="{8E853EE2-3290-936F-8A4A-151B7545876D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2;p30">
              <a:extLst>
                <a:ext uri="{FF2B5EF4-FFF2-40B4-BE49-F238E27FC236}">
                  <a16:creationId xmlns:a16="http://schemas.microsoft.com/office/drawing/2014/main" id="{01F5C339-273F-90BA-8554-A34453A84BA9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3;p30">
              <a:extLst>
                <a:ext uri="{FF2B5EF4-FFF2-40B4-BE49-F238E27FC236}">
                  <a16:creationId xmlns:a16="http://schemas.microsoft.com/office/drawing/2014/main" id="{1EF334E6-9836-63C4-8096-02E8FF93BCA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4;p30">
              <a:extLst>
                <a:ext uri="{FF2B5EF4-FFF2-40B4-BE49-F238E27FC236}">
                  <a16:creationId xmlns:a16="http://schemas.microsoft.com/office/drawing/2014/main" id="{9ADAAA41-2BE0-BF2B-EB9E-9ED9E299849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5;p30">
              <a:extLst>
                <a:ext uri="{FF2B5EF4-FFF2-40B4-BE49-F238E27FC236}">
                  <a16:creationId xmlns:a16="http://schemas.microsoft.com/office/drawing/2014/main" id="{D22ECFD7-FCC4-D3CD-9E7D-F5B3E94B4B25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6;p30">
              <a:extLst>
                <a:ext uri="{FF2B5EF4-FFF2-40B4-BE49-F238E27FC236}">
                  <a16:creationId xmlns:a16="http://schemas.microsoft.com/office/drawing/2014/main" id="{34851FB0-7D2E-2437-4112-4B7C5A4C21A0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7;p30">
              <a:extLst>
                <a:ext uri="{FF2B5EF4-FFF2-40B4-BE49-F238E27FC236}">
                  <a16:creationId xmlns:a16="http://schemas.microsoft.com/office/drawing/2014/main" id="{23ADFD18-D291-D03D-4866-F59A934E5816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8;p30">
              <a:extLst>
                <a:ext uri="{FF2B5EF4-FFF2-40B4-BE49-F238E27FC236}">
                  <a16:creationId xmlns:a16="http://schemas.microsoft.com/office/drawing/2014/main" id="{B3B09904-79CA-1023-4E81-E270BC7D6924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9;p30">
              <a:extLst>
                <a:ext uri="{FF2B5EF4-FFF2-40B4-BE49-F238E27FC236}">
                  <a16:creationId xmlns:a16="http://schemas.microsoft.com/office/drawing/2014/main" id="{C7B87A8F-B80C-7E46-6DCB-9C30A75E4F36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01;p30">
            <a:extLst>
              <a:ext uri="{FF2B5EF4-FFF2-40B4-BE49-F238E27FC236}">
                <a16:creationId xmlns:a16="http://schemas.microsoft.com/office/drawing/2014/main" id="{B3A60A4F-6D96-8D5B-863D-169286A9179C}"/>
              </a:ext>
            </a:extLst>
          </p:cNvPr>
          <p:cNvGrpSpPr/>
          <p:nvPr/>
        </p:nvGrpSpPr>
        <p:grpSpPr>
          <a:xfrm rot="10800000">
            <a:off x="4285975" y="4284836"/>
            <a:ext cx="286025" cy="390900"/>
            <a:chOff x="978925" y="2229525"/>
            <a:chExt cx="286025" cy="390900"/>
          </a:xfrm>
        </p:grpSpPr>
        <p:sp>
          <p:nvSpPr>
            <p:cNvPr id="46" name="Google Shape;814;p30">
              <a:extLst>
                <a:ext uri="{FF2B5EF4-FFF2-40B4-BE49-F238E27FC236}">
                  <a16:creationId xmlns:a16="http://schemas.microsoft.com/office/drawing/2014/main" id="{85E81673-96EA-7585-A524-08534D2F3EB4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5;p30">
              <a:extLst>
                <a:ext uri="{FF2B5EF4-FFF2-40B4-BE49-F238E27FC236}">
                  <a16:creationId xmlns:a16="http://schemas.microsoft.com/office/drawing/2014/main" id="{EF181BC0-877D-F8C8-64D3-60696B6CCFDE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6;p30">
              <a:extLst>
                <a:ext uri="{FF2B5EF4-FFF2-40B4-BE49-F238E27FC236}">
                  <a16:creationId xmlns:a16="http://schemas.microsoft.com/office/drawing/2014/main" id="{709D1C82-9596-98F9-A898-B40279B7681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7;p30">
              <a:extLst>
                <a:ext uri="{FF2B5EF4-FFF2-40B4-BE49-F238E27FC236}">
                  <a16:creationId xmlns:a16="http://schemas.microsoft.com/office/drawing/2014/main" id="{92854C9D-E71A-8F3C-56FF-2D62A8C8EF57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8;p30">
              <a:extLst>
                <a:ext uri="{FF2B5EF4-FFF2-40B4-BE49-F238E27FC236}">
                  <a16:creationId xmlns:a16="http://schemas.microsoft.com/office/drawing/2014/main" id="{E99AFF7A-11B8-5C4E-1E56-8E04FF030FC2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9;p30">
              <a:extLst>
                <a:ext uri="{FF2B5EF4-FFF2-40B4-BE49-F238E27FC236}">
                  <a16:creationId xmlns:a16="http://schemas.microsoft.com/office/drawing/2014/main" id="{06CD5F18-B3CD-D441-B744-6D9AB1B4F9C2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2414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375A02B3-3E9E-09CA-3547-80D22993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2173B79B-D1FC-DEA4-8ED6-C1310B93B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391343"/>
            <a:ext cx="6309421" cy="345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Estrutura organizacional</a:t>
            </a:r>
            <a:endParaRPr lang="pt-PT" sz="5400" dirty="0">
              <a:solidFill>
                <a:srgbClr val="000000"/>
              </a:solidFill>
              <a:latin typeface="Khant Medium"/>
              <a:ea typeface="Yu Gothic Light"/>
              <a:cs typeface="Arial"/>
            </a:endParaRPr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26717719-60C3-ECDD-0E3B-3A6248BB5360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5E5EEE6C-E999-36FF-3BA2-FFD9F4B8EF5F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8C777E74-F585-F615-7C35-4FC9A63B0765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DFDC2F1D-FF3B-91DA-5322-1E6939B0E82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24D1981D-E49E-6301-A1FC-505D335287B4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C8F23ED2-8A5A-0EA3-A070-B7A4B1A37C51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60B7E51C-8960-0B59-44EE-6FE459E4CFA7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84B495CE-5E1E-86C0-1379-FC3F82096554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90657077-2241-C039-AC44-F5813521D65F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8273F49C-6886-D66F-90E5-E69710C4DF1C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B81612C4-D53C-328B-8695-D029734A8CB4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F8F5890C-BA41-8893-6D52-D024D1A14A1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8749C90C-6778-3146-D8C5-F3ABA3E4DD9F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B3C4CFC7-5824-E6B6-CA60-375BE7B1F9FC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D6E5F750-6010-D11B-D311-7492ACB1CE1C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A4AE131A-D7CA-350E-03F3-B0EA0E626D02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BDB683DD-90B5-D6BA-1373-1A37B9BCCD2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6301F489-931E-2F1F-F487-27B3CDA203E4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253E4D39-AD24-9601-C91F-D2D7761AD8E9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C1C05CA3-EE87-6E5F-777B-7757019CA91D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6AC02ECE-7AB6-7CCE-529F-B0DC526C25F7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75CB715F-D984-8F53-857D-79454145C3E3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E828EDBC-846A-8802-3DDE-DA594269202E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9533F6A5-1C94-7F6F-106B-42565B2353FE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6FF33944-8BA6-6256-DE15-1BB73BF1DD0E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65F5A101-7066-BE68-0FDA-DFBA0C0AC7A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E911048F-F3AA-3A55-8973-530D50EE545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05CAC44F-0BB7-D405-01EC-22E6AE1DC103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895F982E-3DB8-17AD-4EF4-E226638001DA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7E505E51-00C1-8231-A686-56458056E56A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CD11A28A-9102-DB19-20BD-DD0A043FBCF6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B179F1BD-AAE8-F7D6-75AD-FB21EC6BDDC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079EAC48-77B1-6024-E602-7FAA8C2E893B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857B9D0E-A642-4682-F48D-A4F368F89F70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235750E5-8C7B-F0E5-75C9-7B511A9BF58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3CD4B0A7-49B9-A372-821C-E404D16F47CB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B3EADDEE-DF89-79E5-8363-0C25A98675AB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5B03D246-90A9-0C7F-6F05-6C755A9B9E2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7F2258D0-ADB7-5657-EEAF-2400D37FB52B}"/>
              </a:ext>
            </a:extLst>
          </p:cNvPr>
          <p:cNvSpPr txBox="1">
            <a:spLocks/>
          </p:cNvSpPr>
          <p:nvPr/>
        </p:nvSpPr>
        <p:spPr>
          <a:xfrm>
            <a:off x="4016967" y="570152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12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63130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5441-1934-070B-32BB-27214839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0" y="1579557"/>
            <a:ext cx="3071700" cy="1639183"/>
          </a:xfrm>
        </p:spPr>
        <p:txBody>
          <a:bodyPr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A estrutura organizacional da </a:t>
            </a:r>
            <a:r>
              <a:rPr lang="pt-BR" sz="1200" err="1">
                <a:solidFill>
                  <a:schemeClr val="tx1"/>
                </a:solidFill>
              </a:rPr>
              <a:t>Sumol+Compal</a:t>
            </a:r>
            <a:r>
              <a:rPr lang="pt-BR" sz="1200" dirty="0">
                <a:solidFill>
                  <a:schemeClr val="tx1"/>
                </a:solidFill>
              </a:rPr>
              <a:t> é crucial para a eficiência operacional, adaptando-se continuamente às mudanças de mercado. O atual organograma reflete uma abordagem moderna e focada em colaboração, inovação e sustentabilidade. Liderada por um Conselho de Administração e um Fiscal Único, a empresa conta com uma Comissão Executiva que gerencia operações diárias nos pilares de Negócio, Operações e Suportes.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A5658E-BC29-E59E-E1A8-1D598FB26C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715166" y="-1185268"/>
            <a:ext cx="1089900" cy="10059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FCEA1BC-4BDE-3AA9-5D29-1D1E8A87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18" y="1174458"/>
            <a:ext cx="4139514" cy="3416285"/>
          </a:xfrm>
          <a:prstGeom prst="rect">
            <a:avLst/>
          </a:prstGeom>
        </p:spPr>
      </p:pic>
      <p:sp>
        <p:nvSpPr>
          <p:cNvPr id="6" name="Google Shape;699;p29">
            <a:extLst>
              <a:ext uri="{FF2B5EF4-FFF2-40B4-BE49-F238E27FC236}">
                <a16:creationId xmlns:a16="http://schemas.microsoft.com/office/drawing/2014/main" id="{C439CE0E-3B7D-567C-F748-AA1623DD15CE}"/>
              </a:ext>
            </a:extLst>
          </p:cNvPr>
          <p:cNvSpPr txBox="1">
            <a:spLocks/>
          </p:cNvSpPr>
          <p:nvPr/>
        </p:nvSpPr>
        <p:spPr>
          <a:xfrm>
            <a:off x="720000" y="4137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Kanit Medium"/>
              <a:buNone/>
              <a:defRPr sz="5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pt-PT" sz="3000" dirty="0"/>
              <a:t>Organigrama</a:t>
            </a:r>
          </a:p>
        </p:txBody>
      </p:sp>
    </p:spTree>
    <p:extLst>
      <p:ext uri="{BB962C8B-B14F-4D97-AF65-F5344CB8AC3E}">
        <p14:creationId xmlns:p14="http://schemas.microsoft.com/office/powerpoint/2010/main" val="3790129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67F803E3-FD46-D1AB-DDA7-6043BD00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3">
            <a:extLst>
              <a:ext uri="{FF2B5EF4-FFF2-40B4-BE49-F238E27FC236}">
                <a16:creationId xmlns:a16="http://schemas.microsoft.com/office/drawing/2014/main" id="{247E503F-4570-C46B-089A-D94E97A96A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0892" y="-484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1" name="Google Shape;971;p33">
            <a:extLst>
              <a:ext uri="{FF2B5EF4-FFF2-40B4-BE49-F238E27FC236}">
                <a16:creationId xmlns:a16="http://schemas.microsoft.com/office/drawing/2014/main" id="{626E3B83-F294-DF58-6212-D40501EB74A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56796" y="1256521"/>
            <a:ext cx="4089214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>
                <a:solidFill>
                  <a:srgbClr val="374151"/>
                </a:solidFill>
              </a:rPr>
              <a:t>   </a:t>
            </a:r>
            <a:r>
              <a:rPr lang="pt-PT" dirty="0">
                <a:solidFill>
                  <a:schemeClr val="tx1"/>
                </a:solidFill>
              </a:rPr>
              <a:t>A evolução organizacional destaca a transição para uma estrutura ágil e centrada no cliente, promovendo descentralização e autonomia nas unidades de negócio. Investimentos em tecnologia e inovação otimizam processos internos e fomentam a colaboração entre áreas.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2" name="Google Shape;972;p33">
            <a:extLst>
              <a:ext uri="{FF2B5EF4-FFF2-40B4-BE49-F238E27FC236}">
                <a16:creationId xmlns:a16="http://schemas.microsoft.com/office/drawing/2014/main" id="{40269B72-FE35-511F-1D79-828C45A1A1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9573" y="821165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sz="3000" dirty="0"/>
              <a:t>Evolução da estrutura</a:t>
            </a:r>
          </a:p>
        </p:txBody>
      </p:sp>
      <p:sp>
        <p:nvSpPr>
          <p:cNvPr id="973" name="Google Shape;973;p33">
            <a:extLst>
              <a:ext uri="{FF2B5EF4-FFF2-40B4-BE49-F238E27FC236}">
                <a16:creationId xmlns:a16="http://schemas.microsoft.com/office/drawing/2014/main" id="{6117FB7C-E872-DD52-E383-BA749C96DC8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79327" y="3779065"/>
            <a:ext cx="290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" sz="3000" dirty="0"/>
              <a:t>Estrutura </a:t>
            </a:r>
            <a:endParaRPr lang="pt-BR" dirty="0"/>
          </a:p>
          <a:p>
            <a:pPr algn="l"/>
            <a:r>
              <a:rPr lang="en" sz="3000" dirty="0"/>
              <a:t>actual</a:t>
            </a:r>
            <a:endParaRPr lang="en" dirty="0"/>
          </a:p>
          <a:p>
            <a:pPr algn="l"/>
            <a:endParaRPr lang="en" sz="30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74" name="Google Shape;974;p33">
            <a:extLst>
              <a:ext uri="{FF2B5EF4-FFF2-40B4-BE49-F238E27FC236}">
                <a16:creationId xmlns:a16="http://schemas.microsoft.com/office/drawing/2014/main" id="{87E8DFA0-1E68-6FE9-FD2D-0AF5DF6D3E5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58698" y="3426677"/>
            <a:ext cx="4089214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dirty="0">
                <a:solidFill>
                  <a:schemeClr val="tx1"/>
                </a:solidFill>
              </a:rPr>
              <a:t>    A estrutura atual enfatiza uma abordagem integrada e sustentável. Uma equipe de Sustentabilidade e Comunicação Externa, diretamente vinculada ao Presidente da Comissão Executiva, e uma Comissão de Sustentabilidade demonstram o compromisso da empresa com responsabilidade social e ambiental, integrando esses princípios em sua estratégia e operações.</a:t>
            </a:r>
            <a:endParaRPr lang="pt-BR">
              <a:solidFill>
                <a:schemeClr val="tx1"/>
              </a:solidFill>
            </a:endParaRPr>
          </a:p>
          <a:p>
            <a:br>
              <a:rPr lang="en-US" dirty="0"/>
            </a:br>
            <a:endParaRPr lang="en-US" dirty="0"/>
          </a:p>
          <a:p>
            <a:endParaRPr lang="pt-PT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3">
            <a:extLst>
              <a:ext uri="{FF2B5EF4-FFF2-40B4-BE49-F238E27FC236}">
                <a16:creationId xmlns:a16="http://schemas.microsoft.com/office/drawing/2014/main" id="{B7E70D16-31DF-07F2-1671-AA67075584AA}"/>
              </a:ext>
            </a:extLst>
          </p:cNvPr>
          <p:cNvGrpSpPr/>
          <p:nvPr/>
        </p:nvGrpSpPr>
        <p:grpSpPr>
          <a:xfrm>
            <a:off x="5418556" y="2797051"/>
            <a:ext cx="231829" cy="371782"/>
            <a:chOff x="4713827" y="1932191"/>
            <a:chExt cx="231829" cy="371782"/>
          </a:xfrm>
        </p:grpSpPr>
        <p:sp>
          <p:nvSpPr>
            <p:cNvPr id="976" name="Google Shape;976;p33">
              <a:extLst>
                <a:ext uri="{FF2B5EF4-FFF2-40B4-BE49-F238E27FC236}">
                  <a16:creationId xmlns:a16="http://schemas.microsoft.com/office/drawing/2014/main" id="{9FF6AC6A-C814-12F4-5CDA-FC9328897E06}"/>
                </a:ext>
              </a:extLst>
            </p:cNvPr>
            <p:cNvSpPr/>
            <p:nvPr/>
          </p:nvSpPr>
          <p:spPr>
            <a:xfrm>
              <a:off x="4821702" y="1956230"/>
              <a:ext cx="123954" cy="131967"/>
            </a:xfrm>
            <a:custGeom>
              <a:avLst/>
              <a:gdLst/>
              <a:ahLst/>
              <a:cxnLst/>
              <a:rect l="l" t="t" r="r" b="b"/>
              <a:pathLst>
                <a:path w="4718" h="5023" extrusionOk="0">
                  <a:moveTo>
                    <a:pt x="4450" y="1"/>
                  </a:moveTo>
                  <a:cubicBezTo>
                    <a:pt x="4446" y="1"/>
                    <a:pt x="4443" y="1"/>
                    <a:pt x="4440" y="1"/>
                  </a:cubicBezTo>
                  <a:lnTo>
                    <a:pt x="230" y="1"/>
                  </a:lnTo>
                  <a:cubicBezTo>
                    <a:pt x="105" y="1"/>
                    <a:pt x="1" y="98"/>
                    <a:pt x="1" y="223"/>
                  </a:cubicBezTo>
                  <a:lnTo>
                    <a:pt x="1" y="5023"/>
                  </a:lnTo>
                  <a:lnTo>
                    <a:pt x="4440" y="5023"/>
                  </a:lnTo>
                  <a:cubicBezTo>
                    <a:pt x="4606" y="5023"/>
                    <a:pt x="4717" y="4850"/>
                    <a:pt x="4648" y="4697"/>
                  </a:cubicBezTo>
                  <a:lnTo>
                    <a:pt x="3656" y="2512"/>
                  </a:lnTo>
                  <a:lnTo>
                    <a:pt x="4655" y="320"/>
                  </a:lnTo>
                  <a:cubicBezTo>
                    <a:pt x="4716" y="171"/>
                    <a:pt x="4611" y="1"/>
                    <a:pt x="4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>
              <a:extLst>
                <a:ext uri="{FF2B5EF4-FFF2-40B4-BE49-F238E27FC236}">
                  <a16:creationId xmlns:a16="http://schemas.microsoft.com/office/drawing/2014/main" id="{07DA8EAC-B210-F8A7-83E7-4DB52E6D73DB}"/>
                </a:ext>
              </a:extLst>
            </p:cNvPr>
            <p:cNvSpPr/>
            <p:nvPr/>
          </p:nvSpPr>
          <p:spPr>
            <a:xfrm>
              <a:off x="4821886" y="1957334"/>
              <a:ext cx="40302" cy="22805"/>
            </a:xfrm>
            <a:custGeom>
              <a:avLst/>
              <a:gdLst/>
              <a:ahLst/>
              <a:cxnLst/>
              <a:rect l="l" t="t" r="r" b="b"/>
              <a:pathLst>
                <a:path w="1534" h="868" extrusionOk="0">
                  <a:moveTo>
                    <a:pt x="91" y="1"/>
                  </a:moveTo>
                  <a:cubicBezTo>
                    <a:pt x="35" y="42"/>
                    <a:pt x="1" y="112"/>
                    <a:pt x="1" y="181"/>
                  </a:cubicBezTo>
                  <a:lnTo>
                    <a:pt x="1" y="868"/>
                  </a:lnTo>
                  <a:lnTo>
                    <a:pt x="1388" y="868"/>
                  </a:lnTo>
                  <a:cubicBezTo>
                    <a:pt x="1492" y="868"/>
                    <a:pt x="1534" y="722"/>
                    <a:pt x="1430" y="674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>
              <a:extLst>
                <a:ext uri="{FF2B5EF4-FFF2-40B4-BE49-F238E27FC236}">
                  <a16:creationId xmlns:a16="http://schemas.microsoft.com/office/drawing/2014/main" id="{D17761E2-58B0-4C2D-D1AC-33B9D0B4C0D5}"/>
                </a:ext>
              </a:extLst>
            </p:cNvPr>
            <p:cNvSpPr/>
            <p:nvPr/>
          </p:nvSpPr>
          <p:spPr>
            <a:xfrm>
              <a:off x="4743909" y="1980112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>
              <a:extLst>
                <a:ext uri="{FF2B5EF4-FFF2-40B4-BE49-F238E27FC236}">
                  <a16:creationId xmlns:a16="http://schemas.microsoft.com/office/drawing/2014/main" id="{C7F1A8C1-7A6E-A8E0-3761-5B12FCF781B4}"/>
                </a:ext>
              </a:extLst>
            </p:cNvPr>
            <p:cNvSpPr/>
            <p:nvPr/>
          </p:nvSpPr>
          <p:spPr>
            <a:xfrm>
              <a:off x="4743909" y="2100020"/>
              <a:ext cx="23882" cy="12059"/>
            </a:xfrm>
            <a:custGeom>
              <a:avLst/>
              <a:gdLst/>
              <a:ahLst/>
              <a:cxnLst/>
              <a:rect l="l" t="t" r="r" b="b"/>
              <a:pathLst>
                <a:path w="909" h="459" extrusionOk="0">
                  <a:moveTo>
                    <a:pt x="0" y="1"/>
                  </a:moveTo>
                  <a:lnTo>
                    <a:pt x="0" y="459"/>
                  </a:lnTo>
                  <a:lnTo>
                    <a:pt x="909" y="45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>
              <a:extLst>
                <a:ext uri="{FF2B5EF4-FFF2-40B4-BE49-F238E27FC236}">
                  <a16:creationId xmlns:a16="http://schemas.microsoft.com/office/drawing/2014/main" id="{67809E64-58C7-7E32-02A4-68E429F97DDA}"/>
                </a:ext>
              </a:extLst>
            </p:cNvPr>
            <p:cNvSpPr/>
            <p:nvPr/>
          </p:nvSpPr>
          <p:spPr>
            <a:xfrm>
              <a:off x="4761748" y="1974096"/>
              <a:ext cx="102095" cy="144000"/>
            </a:xfrm>
            <a:custGeom>
              <a:avLst/>
              <a:gdLst/>
              <a:ahLst/>
              <a:cxnLst/>
              <a:rect l="l" t="t" r="r" b="b"/>
              <a:pathLst>
                <a:path w="3886" h="5481" extrusionOk="0">
                  <a:moveTo>
                    <a:pt x="230" y="1"/>
                  </a:moveTo>
                  <a:cubicBezTo>
                    <a:pt x="105" y="1"/>
                    <a:pt x="1" y="105"/>
                    <a:pt x="1" y="230"/>
                  </a:cubicBezTo>
                  <a:lnTo>
                    <a:pt x="1" y="5252"/>
                  </a:lnTo>
                  <a:cubicBezTo>
                    <a:pt x="1" y="5376"/>
                    <a:pt x="105" y="5480"/>
                    <a:pt x="230" y="5480"/>
                  </a:cubicBezTo>
                  <a:lnTo>
                    <a:pt x="3656" y="5480"/>
                  </a:lnTo>
                  <a:cubicBezTo>
                    <a:pt x="3781" y="5480"/>
                    <a:pt x="3885" y="5376"/>
                    <a:pt x="3885" y="5252"/>
                  </a:cubicBezTo>
                  <a:lnTo>
                    <a:pt x="3885" y="230"/>
                  </a:lnTo>
                  <a:cubicBezTo>
                    <a:pt x="3885" y="105"/>
                    <a:pt x="3781" y="1"/>
                    <a:pt x="3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>
              <a:extLst>
                <a:ext uri="{FF2B5EF4-FFF2-40B4-BE49-F238E27FC236}">
                  <a16:creationId xmlns:a16="http://schemas.microsoft.com/office/drawing/2014/main" id="{B55627AE-54B1-7C91-38E8-AFB6BCA9DE27}"/>
                </a:ext>
              </a:extLst>
            </p:cNvPr>
            <p:cNvSpPr/>
            <p:nvPr/>
          </p:nvSpPr>
          <p:spPr>
            <a:xfrm>
              <a:off x="4737893" y="1950056"/>
              <a:ext cx="12033" cy="335868"/>
            </a:xfrm>
            <a:custGeom>
              <a:avLst/>
              <a:gdLst/>
              <a:ahLst/>
              <a:cxnLst/>
              <a:rect l="l" t="t" r="r" b="b"/>
              <a:pathLst>
                <a:path w="458" h="12784" extrusionOk="0">
                  <a:moveTo>
                    <a:pt x="0" y="0"/>
                  </a:moveTo>
                  <a:lnTo>
                    <a:pt x="0" y="12784"/>
                  </a:lnTo>
                  <a:lnTo>
                    <a:pt x="458" y="12784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>
              <a:extLst>
                <a:ext uri="{FF2B5EF4-FFF2-40B4-BE49-F238E27FC236}">
                  <a16:creationId xmlns:a16="http://schemas.microsoft.com/office/drawing/2014/main" id="{643A7528-1F06-3C5B-ED26-2F5072DBE36E}"/>
                </a:ext>
              </a:extLst>
            </p:cNvPr>
            <p:cNvSpPr/>
            <p:nvPr/>
          </p:nvSpPr>
          <p:spPr>
            <a:xfrm>
              <a:off x="4714011" y="2280065"/>
              <a:ext cx="59980" cy="23908"/>
            </a:xfrm>
            <a:custGeom>
              <a:avLst/>
              <a:gdLst/>
              <a:ahLst/>
              <a:cxnLst/>
              <a:rect l="l" t="t" r="r" b="b"/>
              <a:pathLst>
                <a:path w="2283" h="910" extrusionOk="0">
                  <a:moveTo>
                    <a:pt x="458" y="1"/>
                  </a:moveTo>
                  <a:cubicBezTo>
                    <a:pt x="202" y="1"/>
                    <a:pt x="1" y="202"/>
                    <a:pt x="1" y="459"/>
                  </a:cubicBezTo>
                  <a:lnTo>
                    <a:pt x="1" y="687"/>
                  </a:lnTo>
                  <a:cubicBezTo>
                    <a:pt x="1" y="812"/>
                    <a:pt x="98" y="909"/>
                    <a:pt x="229" y="909"/>
                  </a:cubicBezTo>
                  <a:lnTo>
                    <a:pt x="2047" y="909"/>
                  </a:lnTo>
                  <a:cubicBezTo>
                    <a:pt x="2051" y="910"/>
                    <a:pt x="2055" y="910"/>
                    <a:pt x="2059" y="910"/>
                  </a:cubicBezTo>
                  <a:cubicBezTo>
                    <a:pt x="2185" y="910"/>
                    <a:pt x="2283" y="808"/>
                    <a:pt x="2283" y="680"/>
                  </a:cubicBezTo>
                  <a:lnTo>
                    <a:pt x="2283" y="459"/>
                  </a:lnTo>
                  <a:cubicBezTo>
                    <a:pt x="2283" y="202"/>
                    <a:pt x="2075" y="1"/>
                    <a:pt x="1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>
              <a:extLst>
                <a:ext uri="{FF2B5EF4-FFF2-40B4-BE49-F238E27FC236}">
                  <a16:creationId xmlns:a16="http://schemas.microsoft.com/office/drawing/2014/main" id="{82B1A878-FEFF-426F-7398-54F76805C465}"/>
                </a:ext>
              </a:extLst>
            </p:cNvPr>
            <p:cNvSpPr/>
            <p:nvPr/>
          </p:nvSpPr>
          <p:spPr>
            <a:xfrm>
              <a:off x="4731876" y="1932191"/>
              <a:ext cx="23882" cy="24092"/>
            </a:xfrm>
            <a:custGeom>
              <a:avLst/>
              <a:gdLst/>
              <a:ahLst/>
              <a:cxnLst/>
              <a:rect l="l" t="t" r="r" b="b"/>
              <a:pathLst>
                <a:path w="909" h="917" extrusionOk="0">
                  <a:moveTo>
                    <a:pt x="458" y="1"/>
                  </a:moveTo>
                  <a:cubicBezTo>
                    <a:pt x="201" y="1"/>
                    <a:pt x="0" y="202"/>
                    <a:pt x="0" y="458"/>
                  </a:cubicBezTo>
                  <a:cubicBezTo>
                    <a:pt x="0" y="708"/>
                    <a:pt x="201" y="916"/>
                    <a:pt x="458" y="916"/>
                  </a:cubicBezTo>
                  <a:cubicBezTo>
                    <a:pt x="708" y="916"/>
                    <a:pt x="909" y="708"/>
                    <a:pt x="909" y="458"/>
                  </a:cubicBezTo>
                  <a:cubicBezTo>
                    <a:pt x="909" y="202"/>
                    <a:pt x="70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>
              <a:extLst>
                <a:ext uri="{FF2B5EF4-FFF2-40B4-BE49-F238E27FC236}">
                  <a16:creationId xmlns:a16="http://schemas.microsoft.com/office/drawing/2014/main" id="{4A606641-3446-C5E1-C50F-131D144B1608}"/>
                </a:ext>
              </a:extLst>
            </p:cNvPr>
            <p:cNvSpPr/>
            <p:nvPr/>
          </p:nvSpPr>
          <p:spPr>
            <a:xfrm>
              <a:off x="4713827" y="2280065"/>
              <a:ext cx="30108" cy="23908"/>
            </a:xfrm>
            <a:custGeom>
              <a:avLst/>
              <a:gdLst/>
              <a:ahLst/>
              <a:cxnLst/>
              <a:rect l="l" t="t" r="r" b="b"/>
              <a:pathLst>
                <a:path w="1146" h="910" extrusionOk="0">
                  <a:moveTo>
                    <a:pt x="458" y="1"/>
                  </a:moveTo>
                  <a:cubicBezTo>
                    <a:pt x="209" y="1"/>
                    <a:pt x="1" y="202"/>
                    <a:pt x="1" y="459"/>
                  </a:cubicBezTo>
                  <a:lnTo>
                    <a:pt x="1" y="680"/>
                  </a:lnTo>
                  <a:cubicBezTo>
                    <a:pt x="1" y="812"/>
                    <a:pt x="105" y="909"/>
                    <a:pt x="230" y="909"/>
                  </a:cubicBezTo>
                  <a:lnTo>
                    <a:pt x="916" y="909"/>
                  </a:lnTo>
                  <a:cubicBezTo>
                    <a:pt x="791" y="909"/>
                    <a:pt x="687" y="812"/>
                    <a:pt x="687" y="680"/>
                  </a:cubicBezTo>
                  <a:lnTo>
                    <a:pt x="687" y="459"/>
                  </a:lnTo>
                  <a:cubicBezTo>
                    <a:pt x="687" y="202"/>
                    <a:pt x="888" y="1"/>
                    <a:pt x="1145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>
              <a:extLst>
                <a:ext uri="{FF2B5EF4-FFF2-40B4-BE49-F238E27FC236}">
                  <a16:creationId xmlns:a16="http://schemas.microsoft.com/office/drawing/2014/main" id="{FA5C2330-6E47-ABF7-FC89-04FE2AAE3F76}"/>
                </a:ext>
              </a:extLst>
            </p:cNvPr>
            <p:cNvSpPr/>
            <p:nvPr/>
          </p:nvSpPr>
          <p:spPr>
            <a:xfrm>
              <a:off x="4729696" y="1933294"/>
              <a:ext cx="25169" cy="22778"/>
            </a:xfrm>
            <a:custGeom>
              <a:avLst/>
              <a:gdLst/>
              <a:ahLst/>
              <a:cxnLst/>
              <a:rect l="l" t="t" r="r" b="b"/>
              <a:pathLst>
                <a:path w="958" h="867" extrusionOk="0">
                  <a:moveTo>
                    <a:pt x="354" y="0"/>
                  </a:moveTo>
                  <a:cubicBezTo>
                    <a:pt x="63" y="132"/>
                    <a:pt x="0" y="507"/>
                    <a:pt x="222" y="735"/>
                  </a:cubicBezTo>
                  <a:cubicBezTo>
                    <a:pt x="311" y="825"/>
                    <a:pt x="426" y="867"/>
                    <a:pt x="541" y="867"/>
                  </a:cubicBezTo>
                  <a:cubicBezTo>
                    <a:pt x="710" y="867"/>
                    <a:pt x="878" y="774"/>
                    <a:pt x="957" y="604"/>
                  </a:cubicBezTo>
                  <a:lnTo>
                    <a:pt x="957" y="604"/>
                  </a:lnTo>
                  <a:cubicBezTo>
                    <a:pt x="895" y="631"/>
                    <a:pt x="832" y="645"/>
                    <a:pt x="770" y="645"/>
                  </a:cubicBezTo>
                  <a:cubicBezTo>
                    <a:pt x="437" y="645"/>
                    <a:pt x="215" y="298"/>
                    <a:pt x="354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3">
            <a:extLst>
              <a:ext uri="{FF2B5EF4-FFF2-40B4-BE49-F238E27FC236}">
                <a16:creationId xmlns:a16="http://schemas.microsoft.com/office/drawing/2014/main" id="{6B2F21CC-29FE-839F-0383-A72DCD0FBAB2}"/>
              </a:ext>
            </a:extLst>
          </p:cNvPr>
          <p:cNvGrpSpPr/>
          <p:nvPr/>
        </p:nvGrpSpPr>
        <p:grpSpPr>
          <a:xfrm>
            <a:off x="4876457" y="463848"/>
            <a:ext cx="359565" cy="358094"/>
            <a:chOff x="4160817" y="1939046"/>
            <a:chExt cx="359565" cy="358094"/>
          </a:xfrm>
        </p:grpSpPr>
        <p:sp>
          <p:nvSpPr>
            <p:cNvPr id="987" name="Google Shape;987;p33">
              <a:extLst>
                <a:ext uri="{FF2B5EF4-FFF2-40B4-BE49-F238E27FC236}">
                  <a16:creationId xmlns:a16="http://schemas.microsoft.com/office/drawing/2014/main" id="{CE9DFDA1-9EFE-FA6C-6F6D-79FF6089F289}"/>
                </a:ext>
              </a:extLst>
            </p:cNvPr>
            <p:cNvSpPr/>
            <p:nvPr/>
          </p:nvSpPr>
          <p:spPr>
            <a:xfrm>
              <a:off x="4160817" y="2149883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>
              <a:extLst>
                <a:ext uri="{FF2B5EF4-FFF2-40B4-BE49-F238E27FC236}">
                  <a16:creationId xmlns:a16="http://schemas.microsoft.com/office/drawing/2014/main" id="{58F6D98E-B961-2D16-76CE-3BBC997C3C0F}"/>
                </a:ext>
              </a:extLst>
            </p:cNvPr>
            <p:cNvSpPr/>
            <p:nvPr/>
          </p:nvSpPr>
          <p:spPr>
            <a:xfrm>
              <a:off x="4160817" y="2149883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>
              <a:extLst>
                <a:ext uri="{FF2B5EF4-FFF2-40B4-BE49-F238E27FC236}">
                  <a16:creationId xmlns:a16="http://schemas.microsoft.com/office/drawing/2014/main" id="{8013E4FA-A5DA-2F83-D2E4-3E6011F62A5A}"/>
                </a:ext>
              </a:extLst>
            </p:cNvPr>
            <p:cNvSpPr/>
            <p:nvPr/>
          </p:nvSpPr>
          <p:spPr>
            <a:xfrm>
              <a:off x="4259050" y="2113627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>
              <a:extLst>
                <a:ext uri="{FF2B5EF4-FFF2-40B4-BE49-F238E27FC236}">
                  <a16:creationId xmlns:a16="http://schemas.microsoft.com/office/drawing/2014/main" id="{F0668C45-0E7A-93D3-C3B7-BCF918CF43F7}"/>
                </a:ext>
              </a:extLst>
            </p:cNvPr>
            <p:cNvSpPr/>
            <p:nvPr/>
          </p:nvSpPr>
          <p:spPr>
            <a:xfrm>
              <a:off x="4259050" y="2113627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>
              <a:extLst>
                <a:ext uri="{FF2B5EF4-FFF2-40B4-BE49-F238E27FC236}">
                  <a16:creationId xmlns:a16="http://schemas.microsoft.com/office/drawing/2014/main" id="{DBEE11E5-98BB-244A-C8A8-2A04417BFB64}"/>
                </a:ext>
              </a:extLst>
            </p:cNvPr>
            <p:cNvSpPr/>
            <p:nvPr/>
          </p:nvSpPr>
          <p:spPr>
            <a:xfrm>
              <a:off x="4357257" y="2077161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>
              <a:extLst>
                <a:ext uri="{FF2B5EF4-FFF2-40B4-BE49-F238E27FC236}">
                  <a16:creationId xmlns:a16="http://schemas.microsoft.com/office/drawing/2014/main" id="{D8FBE45E-39C0-98E6-5742-D71F03ADF093}"/>
                </a:ext>
              </a:extLst>
            </p:cNvPr>
            <p:cNvSpPr/>
            <p:nvPr/>
          </p:nvSpPr>
          <p:spPr>
            <a:xfrm>
              <a:off x="4357257" y="2077161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>
              <a:extLst>
                <a:ext uri="{FF2B5EF4-FFF2-40B4-BE49-F238E27FC236}">
                  <a16:creationId xmlns:a16="http://schemas.microsoft.com/office/drawing/2014/main" id="{36ABE432-A7EA-14AC-391C-37AC250B87E4}"/>
                </a:ext>
              </a:extLst>
            </p:cNvPr>
            <p:cNvSpPr/>
            <p:nvPr/>
          </p:nvSpPr>
          <p:spPr>
            <a:xfrm>
              <a:off x="4455489" y="2040721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>
              <a:extLst>
                <a:ext uri="{FF2B5EF4-FFF2-40B4-BE49-F238E27FC236}">
                  <a16:creationId xmlns:a16="http://schemas.microsoft.com/office/drawing/2014/main" id="{63FCE5FD-992E-C770-C47E-FDC680F40BF7}"/>
                </a:ext>
              </a:extLst>
            </p:cNvPr>
            <p:cNvSpPr/>
            <p:nvPr/>
          </p:nvSpPr>
          <p:spPr>
            <a:xfrm>
              <a:off x="4455489" y="2040721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>
              <a:extLst>
                <a:ext uri="{FF2B5EF4-FFF2-40B4-BE49-F238E27FC236}">
                  <a16:creationId xmlns:a16="http://schemas.microsoft.com/office/drawing/2014/main" id="{DD690641-A78D-9770-F182-75E4D811FEF6}"/>
                </a:ext>
              </a:extLst>
            </p:cNvPr>
            <p:cNvSpPr/>
            <p:nvPr/>
          </p:nvSpPr>
          <p:spPr>
            <a:xfrm>
              <a:off x="4176502" y="1939046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2F03380-E935-CA09-C9B7-63BBFCC0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4" y="200411"/>
            <a:ext cx="3975787" cy="43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386FF0DC-7F16-DA22-F3D9-E096618B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72467EF7-1C9F-F168-1584-0447D0217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690" y="1391343"/>
            <a:ext cx="6309421" cy="345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Práticas Motivacionais</a:t>
            </a:r>
            <a:endParaRPr lang="pt-PT" sz="5400" dirty="0">
              <a:solidFill>
                <a:srgbClr val="000000"/>
              </a:solidFill>
              <a:latin typeface="Khant Medium"/>
              <a:ea typeface="Yu Gothic Light"/>
              <a:cs typeface="Arial"/>
            </a:endParaRPr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B4210436-C834-CDA1-857D-1EFB2BAFF95B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3A2E34EB-E33A-E79E-09AE-71D13E87201C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C119EB00-FBBD-4B65-616F-2CAA23AA8DA7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83A1DC50-29A6-B636-B84C-668A6E4B3C6E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93DA9E61-3A5D-882D-097C-CFF91117093F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39750C9F-6FC4-14C1-2061-F7076393D36A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1771A2A4-18C6-1DEE-DCBE-EF4EE6BAE84A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7124232D-9BA4-AA49-C5A3-A2A8E2AF0AE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BEC05CCC-5B05-916A-06FF-0E2F90796314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B68694BC-266C-D148-426B-103F3688A809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093516CC-D052-3A3B-CA86-6DE0BF7FC1EA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993DDE3E-1DDB-387A-F248-7A036598F5C0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FA4C614E-8D8C-9285-0247-990A922208A2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E2341E9E-C437-73DE-04E5-92391351D29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201635DD-2AFA-D460-7E0B-D390FABAE9CF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E9928DE6-B31F-B8F2-2349-186A3894E45F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847DD45D-0591-1BCD-AC7A-7BF95471ACA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F76E457D-CE70-233C-B4C0-4082887D0E1B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34012002-B72E-FD78-34F5-92C88C8D93C7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536622AB-0E6E-EEA3-2AD8-D3AB4711A8A7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40815F61-0326-3D6E-7669-2A2F993F5D32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21839FFE-46A0-C15A-0EC4-A0B3AFDDB54F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6D4E233E-9D34-8C8C-90E5-5D2EB28227AC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EF73F01-F014-331B-8494-D75416B07EA6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DA03C295-C4B4-D40E-C186-F7126316BC1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29927F3C-C6D3-A534-4281-4F6CEBA8D31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115CD633-4A43-0EA7-CD73-67B401CB80A6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17A6C23E-3B01-3EF2-0E92-424CDDEE6400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B7028D57-26E4-B93D-8F78-88A9342B73CB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08FCB9CD-1969-1160-2EFB-D09A5B1F8DD0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B9C1DDE3-4EA9-8EB5-8C6F-CEB23D1C2346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F64B7D62-2EB8-7DCC-D4D6-DEC01B71957E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17E730BC-6DAB-7C47-05D8-F6570DDB198A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00123B20-49FF-309D-8C02-0B9B80285D42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28DC13C9-6E7C-22D2-4B5E-BCA632C7590B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0555590C-59A5-4C32-B524-CEA09953719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080123F8-10C7-8230-C229-817DEE1A8D3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D4DC2049-F5EB-4B71-4153-68881DBFEF28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3C77F8AC-4D23-96EA-67B7-8A0D68B46702}"/>
              </a:ext>
            </a:extLst>
          </p:cNvPr>
          <p:cNvSpPr txBox="1">
            <a:spLocks/>
          </p:cNvSpPr>
          <p:nvPr/>
        </p:nvSpPr>
        <p:spPr>
          <a:xfrm>
            <a:off x="4016967" y="578316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13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3411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8"/>
          <p:cNvSpPr txBox="1">
            <a:spLocks noGrp="1"/>
          </p:cNvSpPr>
          <p:nvPr>
            <p:ph type="title"/>
          </p:nvPr>
        </p:nvSpPr>
        <p:spPr>
          <a:xfrm flipH="1">
            <a:off x="2097509" y="-1351387"/>
            <a:ext cx="34929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181" name="Google Shape;1181;p38"/>
          <p:cNvSpPr txBox="1">
            <a:spLocks noGrp="1"/>
          </p:cNvSpPr>
          <p:nvPr>
            <p:ph type="subTitle" idx="1"/>
          </p:nvPr>
        </p:nvSpPr>
        <p:spPr>
          <a:xfrm flipH="1">
            <a:off x="745988" y="514586"/>
            <a:ext cx="3492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dirty="0"/>
            </a:br>
            <a:r>
              <a:rPr lang="pt-PT" sz="1200" dirty="0">
                <a:solidFill>
                  <a:schemeClr val="tx1"/>
                </a:solidFill>
              </a:rPr>
              <a:t>A </a:t>
            </a:r>
            <a:r>
              <a:rPr lang="pt-PT" sz="1200" err="1">
                <a:solidFill>
                  <a:schemeClr val="tx1"/>
                </a:solidFill>
              </a:rPr>
              <a:t>Sumol+Compal</a:t>
            </a:r>
            <a:r>
              <a:rPr lang="pt-PT" sz="1200" dirty="0">
                <a:solidFill>
                  <a:schemeClr val="tx1"/>
                </a:solidFill>
              </a:rPr>
              <a:t> valoriza a motivação e engajamento dos colaboradores para garantir o sucesso da empresa. Adota práticas motivacionais, como benefícios abrangentes e programas de desenvolvimento profissional.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endParaRPr lang="pt-PT" sz="1200" dirty="0">
              <a:solidFill>
                <a:schemeClr val="tx1"/>
              </a:solidFill>
            </a:endParaRPr>
          </a:p>
          <a:p>
            <a:pPr algn="ctr"/>
            <a:r>
              <a:rPr lang="pt-PT" sz="1200" dirty="0">
                <a:solidFill>
                  <a:schemeClr val="tx1"/>
                </a:solidFill>
              </a:rPr>
              <a:t>A empresa promove um ambiente saudável e colaborativo, valorizando a diversidade e incentivando a participação dos colaboradores em decisões.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endParaRPr lang="pt-PT" sz="1200" dirty="0">
              <a:solidFill>
                <a:schemeClr val="tx1"/>
              </a:solidFill>
            </a:endParaRPr>
          </a:p>
          <a:p>
            <a:pPr algn="ctr"/>
            <a:r>
              <a:rPr lang="pt-PT" sz="1200" dirty="0">
                <a:solidFill>
                  <a:schemeClr val="tx1"/>
                </a:solidFill>
              </a:rPr>
              <a:t>Práticas motivacionais incluem reconhecimento, premiando destaques, e eventos para fortalecer o compromisso dos colaboradores.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endParaRPr lang="pt-PT" sz="1200" dirty="0">
              <a:solidFill>
                <a:schemeClr val="tx1"/>
              </a:solidFill>
            </a:endParaRPr>
          </a:p>
          <a:p>
            <a:pPr algn="ctr"/>
            <a:r>
              <a:rPr lang="pt-PT" sz="1200" dirty="0">
                <a:solidFill>
                  <a:schemeClr val="tx1"/>
                </a:solidFill>
              </a:rPr>
              <a:t>Há também preocupação com o equilíbrio entre vida pessoal e profissional, com horários flexíveis e programas de qualidade de vida</a:t>
            </a:r>
            <a:endParaRPr lang="pt-PT" dirty="0">
              <a:solidFill>
                <a:schemeClr val="tx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2217179" y="230595"/>
            <a:ext cx="1306200" cy="286025"/>
            <a:chOff x="5273175" y="1426475"/>
            <a:chExt cx="1306200" cy="286025"/>
          </a:xfrm>
        </p:grpSpPr>
        <p:sp>
          <p:nvSpPr>
            <p:cNvPr id="1183" name="Google Shape;1183;p38"/>
            <p:cNvSpPr/>
            <p:nvPr/>
          </p:nvSpPr>
          <p:spPr>
            <a:xfrm rot="-5400000">
              <a:off x="52731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 rot="-5400000">
              <a:off x="52731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rot="-5400000">
              <a:off x="54257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 rot="-5400000">
              <a:off x="54257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 rot="-5400000">
              <a:off x="55782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 rot="-5400000">
              <a:off x="55782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rot="-5400000">
              <a:off x="57308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 rot="-5400000">
              <a:off x="57308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 rot="-5400000">
              <a:off x="58833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 rot="-5400000">
              <a:off x="58833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rot="-5400000">
              <a:off x="60359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 rot="-5400000">
              <a:off x="60359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 rot="-5400000">
              <a:off x="61884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 rot="-5400000">
              <a:off x="61884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 rot="-5400000">
              <a:off x="63410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 rot="-5400000">
              <a:off x="63410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-5400000">
              <a:off x="64935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-5400000">
              <a:off x="64935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38"/>
          <p:cNvGrpSpPr/>
          <p:nvPr/>
        </p:nvGrpSpPr>
        <p:grpSpPr>
          <a:xfrm rot="5400000">
            <a:off x="457670" y="4514784"/>
            <a:ext cx="286025" cy="543450"/>
            <a:chOff x="572094" y="1297750"/>
            <a:chExt cx="286025" cy="543450"/>
          </a:xfrm>
        </p:grpSpPr>
        <p:sp>
          <p:nvSpPr>
            <p:cNvPr id="1202" name="Google Shape;1202;p38"/>
            <p:cNvSpPr/>
            <p:nvPr/>
          </p:nvSpPr>
          <p:spPr>
            <a:xfrm rot="10800000">
              <a:off x="772319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10800000">
              <a:off x="572094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10800000">
              <a:off x="772319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10800000">
              <a:off x="572094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10800000">
              <a:off x="772319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10800000">
              <a:off x="572094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10800000">
              <a:off x="772319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10800000">
              <a:off x="572094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38"/>
          <p:cNvGrpSpPr/>
          <p:nvPr/>
        </p:nvGrpSpPr>
        <p:grpSpPr>
          <a:xfrm>
            <a:off x="7002450" y="535000"/>
            <a:ext cx="286025" cy="238350"/>
            <a:chOff x="8142875" y="814150"/>
            <a:chExt cx="286025" cy="238350"/>
          </a:xfrm>
        </p:grpSpPr>
        <p:sp>
          <p:nvSpPr>
            <p:cNvPr id="1211" name="Google Shape;1211;p38"/>
            <p:cNvSpPr/>
            <p:nvPr/>
          </p:nvSpPr>
          <p:spPr>
            <a:xfrm rot="10800000" flipH="1">
              <a:off x="8142875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10800000" flipH="1">
              <a:off x="8343100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10800000" flipH="1">
              <a:off x="8142875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10800000" flipH="1">
              <a:off x="8343100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8"/>
          <p:cNvGrpSpPr/>
          <p:nvPr/>
        </p:nvGrpSpPr>
        <p:grpSpPr>
          <a:xfrm>
            <a:off x="4582566" y="1005155"/>
            <a:ext cx="3846326" cy="3700821"/>
            <a:chOff x="4364191" y="1005155"/>
            <a:chExt cx="3846326" cy="3700821"/>
          </a:xfrm>
        </p:grpSpPr>
        <p:grpSp>
          <p:nvGrpSpPr>
            <p:cNvPr id="1216" name="Google Shape;1216;p38"/>
            <p:cNvGrpSpPr/>
            <p:nvPr/>
          </p:nvGrpSpPr>
          <p:grpSpPr>
            <a:xfrm rot="-5400000">
              <a:off x="6971694" y="2968263"/>
              <a:ext cx="696000" cy="286025"/>
              <a:chOff x="4948706" y="4322475"/>
              <a:chExt cx="696000" cy="286025"/>
            </a:xfrm>
          </p:grpSpPr>
          <p:sp>
            <p:nvSpPr>
              <p:cNvPr id="1217" name="Google Shape;1217;p38"/>
              <p:cNvSpPr/>
              <p:nvPr/>
            </p:nvSpPr>
            <p:spPr>
              <a:xfrm rot="5400000" flipH="1">
                <a:off x="55589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 rot="5400000" flipH="1">
                <a:off x="55589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 rot="5400000" flipH="1">
                <a:off x="54063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 rot="5400000" flipH="1">
                <a:off x="54063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 rot="5400000" flipH="1">
                <a:off x="52538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 rot="5400000" flipH="1">
                <a:off x="52538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rot="5400000" flipH="1">
                <a:off x="51012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 rot="5400000" flipH="1">
                <a:off x="51012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 rot="5400000" flipH="1">
                <a:off x="49487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 rot="5400000" flipH="1">
                <a:off x="49487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" name="Google Shape;1227;p38"/>
            <p:cNvGrpSpPr/>
            <p:nvPr/>
          </p:nvGrpSpPr>
          <p:grpSpPr>
            <a:xfrm>
              <a:off x="7451217" y="1655075"/>
              <a:ext cx="759300" cy="759300"/>
              <a:chOff x="4888775" y="658650"/>
              <a:chExt cx="759300" cy="759300"/>
            </a:xfrm>
          </p:grpSpPr>
          <p:sp>
            <p:nvSpPr>
              <p:cNvPr id="1228" name="Google Shape;1228;p38"/>
              <p:cNvSpPr/>
              <p:nvPr/>
            </p:nvSpPr>
            <p:spPr>
              <a:xfrm>
                <a:off x="4888775" y="658650"/>
                <a:ext cx="759300" cy="759300"/>
              </a:xfrm>
              <a:prstGeom prst="ellipse">
                <a:avLst/>
              </a:prstGeom>
              <a:solidFill>
                <a:schemeClr val="accent3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9" name="Google Shape;1229;p38"/>
              <p:cNvGrpSpPr/>
              <p:nvPr/>
            </p:nvGrpSpPr>
            <p:grpSpPr>
              <a:xfrm>
                <a:off x="5263764" y="794496"/>
                <a:ext cx="261267" cy="262931"/>
                <a:chOff x="6100417" y="665783"/>
                <a:chExt cx="187020" cy="188211"/>
              </a:xfrm>
            </p:grpSpPr>
            <p:cxnSp>
              <p:nvCxnSpPr>
                <p:cNvPr id="1230" name="Google Shape;1230;p38"/>
                <p:cNvCxnSpPr/>
                <p:nvPr/>
              </p:nvCxnSpPr>
              <p:spPr>
                <a:xfrm>
                  <a:off x="6100417" y="665783"/>
                  <a:ext cx="0" cy="16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1" name="Google Shape;1231;p38"/>
                <p:cNvCxnSpPr/>
                <p:nvPr/>
              </p:nvCxnSpPr>
              <p:spPr>
                <a:xfrm rot="10800000">
                  <a:off x="6119737" y="853994"/>
                  <a:ext cx="1677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2" name="Google Shape;1232;p38"/>
            <p:cNvGrpSpPr/>
            <p:nvPr/>
          </p:nvGrpSpPr>
          <p:grpSpPr>
            <a:xfrm>
              <a:off x="5281078" y="1052505"/>
              <a:ext cx="1735200" cy="1309645"/>
              <a:chOff x="6264428" y="814155"/>
              <a:chExt cx="1735200" cy="1309645"/>
            </a:xfrm>
          </p:grpSpPr>
          <p:grpSp>
            <p:nvGrpSpPr>
              <p:cNvPr id="1233" name="Google Shape;1233;p38"/>
              <p:cNvGrpSpPr/>
              <p:nvPr/>
            </p:nvGrpSpPr>
            <p:grpSpPr>
              <a:xfrm>
                <a:off x="6766084" y="814155"/>
                <a:ext cx="731870" cy="241954"/>
                <a:chOff x="6908475" y="763225"/>
                <a:chExt cx="459775" cy="152000"/>
              </a:xfrm>
            </p:grpSpPr>
            <p:sp>
              <p:nvSpPr>
                <p:cNvPr id="1234" name="Google Shape;1234;p38"/>
                <p:cNvSpPr/>
                <p:nvPr/>
              </p:nvSpPr>
              <p:spPr>
                <a:xfrm>
                  <a:off x="6908475" y="780700"/>
                  <a:ext cx="459775" cy="1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1" h="5381" fill="none" extrusionOk="0">
                      <a:moveTo>
                        <a:pt x="18390" y="5380"/>
                      </a:moveTo>
                      <a:lnTo>
                        <a:pt x="9211" y="0"/>
                      </a:lnTo>
                      <a:lnTo>
                        <a:pt x="1" y="5380"/>
                      </a:lnTo>
                    </a:path>
                  </a:pathLst>
                </a:custGeom>
                <a:noFill/>
                <a:ln w="9875" cap="flat" cmpd="sng">
                  <a:solidFill>
                    <a:schemeClr val="accent4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8"/>
                <p:cNvSpPr/>
                <p:nvPr/>
              </p:nvSpPr>
              <p:spPr>
                <a:xfrm>
                  <a:off x="7121250" y="763225"/>
                  <a:ext cx="3422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69" extrusionOk="0">
                      <a:moveTo>
                        <a:pt x="70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700" y="1368"/>
                      </a:cubicBezTo>
                      <a:cubicBezTo>
                        <a:pt x="1065" y="1368"/>
                        <a:pt x="1369" y="1064"/>
                        <a:pt x="1369" y="699"/>
                      </a:cubicBezTo>
                      <a:cubicBezTo>
                        <a:pt x="1369" y="304"/>
                        <a:pt x="1065" y="0"/>
                        <a:pt x="7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6" name="Google Shape;1236;p38"/>
              <p:cNvSpPr/>
              <p:nvPr/>
            </p:nvSpPr>
            <p:spPr>
              <a:xfrm>
                <a:off x="6264428" y="1056100"/>
                <a:ext cx="1735200" cy="1067700"/>
              </a:xfrm>
              <a:prstGeom prst="rect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7" name="Google Shape;1237;p38"/>
              <p:cNvGrpSpPr/>
              <p:nvPr/>
            </p:nvGrpSpPr>
            <p:grpSpPr>
              <a:xfrm flipH="1">
                <a:off x="6334465" y="1110708"/>
                <a:ext cx="1595100" cy="958500"/>
                <a:chOff x="2966928" y="2489233"/>
                <a:chExt cx="1595100" cy="958500"/>
              </a:xfrm>
            </p:grpSpPr>
            <p:sp>
              <p:nvSpPr>
                <p:cNvPr id="1238" name="Google Shape;1238;p38"/>
                <p:cNvSpPr/>
                <p:nvPr/>
              </p:nvSpPr>
              <p:spPr>
                <a:xfrm>
                  <a:off x="2966928" y="2489233"/>
                  <a:ext cx="1595100" cy="958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8"/>
                <p:cNvSpPr/>
                <p:nvPr/>
              </p:nvSpPr>
              <p:spPr>
                <a:xfrm>
                  <a:off x="3068661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>
                  <a:off x="3313792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3191218" y="2663825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2" name="Google Shape;1242;p38"/>
              <p:cNvGrpSpPr/>
              <p:nvPr/>
            </p:nvGrpSpPr>
            <p:grpSpPr>
              <a:xfrm>
                <a:off x="6416978" y="1279688"/>
                <a:ext cx="673901" cy="242191"/>
                <a:chOff x="8116750" y="2573743"/>
                <a:chExt cx="646800" cy="242191"/>
              </a:xfrm>
            </p:grpSpPr>
            <p:sp>
              <p:nvSpPr>
                <p:cNvPr id="1243" name="Google Shape;1243;p38"/>
                <p:cNvSpPr/>
                <p:nvPr/>
              </p:nvSpPr>
              <p:spPr>
                <a:xfrm>
                  <a:off x="8116750" y="2573743"/>
                  <a:ext cx="5709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8"/>
                <p:cNvSpPr/>
                <p:nvPr/>
              </p:nvSpPr>
              <p:spPr>
                <a:xfrm>
                  <a:off x="8116750" y="2643294"/>
                  <a:ext cx="3765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8116750" y="2712818"/>
                  <a:ext cx="5112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8"/>
                <p:cNvSpPr/>
                <p:nvPr/>
              </p:nvSpPr>
              <p:spPr>
                <a:xfrm>
                  <a:off x="8116750" y="2782333"/>
                  <a:ext cx="6468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7" name="Google Shape;1247;p38"/>
              <p:cNvSpPr/>
              <p:nvPr/>
            </p:nvSpPr>
            <p:spPr>
              <a:xfrm>
                <a:off x="6420675" y="1581963"/>
                <a:ext cx="666526" cy="318238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21369" extrusionOk="0">
                    <a:moveTo>
                      <a:pt x="0" y="0"/>
                    </a:moveTo>
                    <a:lnTo>
                      <a:pt x="0" y="21368"/>
                    </a:lnTo>
                    <a:lnTo>
                      <a:pt x="16748" y="21368"/>
                    </a:lnTo>
                    <a:lnTo>
                      <a:pt x="16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38"/>
            <p:cNvGrpSpPr/>
            <p:nvPr/>
          </p:nvGrpSpPr>
          <p:grpSpPr>
            <a:xfrm>
              <a:off x="5763804" y="3149363"/>
              <a:ext cx="2284086" cy="1459132"/>
              <a:chOff x="6144804" y="3149363"/>
              <a:chExt cx="2284086" cy="1459132"/>
            </a:xfrm>
          </p:grpSpPr>
          <p:sp>
            <p:nvSpPr>
              <p:cNvPr id="1249" name="Google Shape;1249;p38"/>
              <p:cNvSpPr/>
              <p:nvPr/>
            </p:nvSpPr>
            <p:spPr>
              <a:xfrm>
                <a:off x="6339114" y="3668062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1" y="1"/>
                    </a:moveTo>
                    <a:lnTo>
                      <a:pt x="1" y="2889"/>
                    </a:lnTo>
                    <a:lnTo>
                      <a:pt x="11460" y="2889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6630579" y="3688265"/>
                <a:ext cx="258538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50" extrusionOk="0">
                    <a:moveTo>
                      <a:pt x="1" y="0"/>
                    </a:moveTo>
                    <a:lnTo>
                      <a:pt x="1" y="2250"/>
                    </a:lnTo>
                    <a:lnTo>
                      <a:pt x="4286" y="2250"/>
                    </a:lnTo>
                    <a:lnTo>
                      <a:pt x="42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6482102" y="3708407"/>
                <a:ext cx="71585" cy="10638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764" extrusionOk="0">
                    <a:moveTo>
                      <a:pt x="578" y="1"/>
                    </a:moveTo>
                    <a:cubicBezTo>
                      <a:pt x="244" y="1"/>
                      <a:pt x="1" y="396"/>
                      <a:pt x="1" y="882"/>
                    </a:cubicBezTo>
                    <a:cubicBezTo>
                      <a:pt x="1" y="1368"/>
                      <a:pt x="244" y="1764"/>
                      <a:pt x="578" y="1764"/>
                    </a:cubicBezTo>
                    <a:cubicBezTo>
                      <a:pt x="912" y="1764"/>
                      <a:pt x="1186" y="1368"/>
                      <a:pt x="1186" y="882"/>
                    </a:cubicBezTo>
                    <a:cubicBezTo>
                      <a:pt x="1186" y="396"/>
                      <a:pt x="912" y="1"/>
                      <a:pt x="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6339114" y="3149363"/>
                <a:ext cx="69112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628769" y="3169505"/>
                <a:ext cx="260347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50" extrusionOk="0">
                    <a:moveTo>
                      <a:pt x="0" y="0"/>
                    </a:moveTo>
                    <a:lnTo>
                      <a:pt x="0" y="2250"/>
                    </a:lnTo>
                    <a:lnTo>
                      <a:pt x="4316" y="2250"/>
                    </a:lnTo>
                    <a:lnTo>
                      <a:pt x="43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6480293" y="3191396"/>
                <a:ext cx="71525" cy="10463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735" extrusionOk="0">
                    <a:moveTo>
                      <a:pt x="641" y="0"/>
                    </a:moveTo>
                    <a:cubicBezTo>
                      <a:pt x="630" y="0"/>
                      <a:pt x="619" y="1"/>
                      <a:pt x="608" y="2"/>
                    </a:cubicBezTo>
                    <a:cubicBezTo>
                      <a:pt x="274" y="2"/>
                      <a:pt x="0" y="367"/>
                      <a:pt x="0" y="853"/>
                    </a:cubicBezTo>
                    <a:cubicBezTo>
                      <a:pt x="0" y="1340"/>
                      <a:pt x="274" y="1735"/>
                      <a:pt x="608" y="1735"/>
                    </a:cubicBezTo>
                    <a:cubicBezTo>
                      <a:pt x="942" y="1735"/>
                      <a:pt x="1186" y="1340"/>
                      <a:pt x="1186" y="853"/>
                    </a:cubicBezTo>
                    <a:cubicBezTo>
                      <a:pt x="1186" y="384"/>
                      <a:pt x="932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6293280" y="3493956"/>
                <a:ext cx="69118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6373971" y="3323468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0" y="1"/>
                    </a:moveTo>
                    <a:lnTo>
                      <a:pt x="0" y="2888"/>
                    </a:lnTo>
                    <a:lnTo>
                      <a:pt x="11459" y="2888"/>
                    </a:lnTo>
                    <a:lnTo>
                      <a:pt x="11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6553627" y="3341802"/>
                <a:ext cx="260347" cy="133883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20" extrusionOk="0">
                    <a:moveTo>
                      <a:pt x="0" y="1"/>
                    </a:moveTo>
                    <a:lnTo>
                      <a:pt x="0" y="2219"/>
                    </a:lnTo>
                    <a:lnTo>
                      <a:pt x="4316" y="2219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6427102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5168" y="1"/>
                    </a:moveTo>
                    <a:lnTo>
                      <a:pt x="1" y="12007"/>
                    </a:lnTo>
                    <a:lnTo>
                      <a:pt x="761" y="12007"/>
                    </a:lnTo>
                    <a:lnTo>
                      <a:pt x="7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6680091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5168" y="1"/>
                    </a:moveTo>
                    <a:lnTo>
                      <a:pt x="0" y="12007"/>
                    </a:lnTo>
                    <a:lnTo>
                      <a:pt x="760" y="12007"/>
                    </a:lnTo>
                    <a:lnTo>
                      <a:pt x="78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7891723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1" y="1"/>
                    </a:moveTo>
                    <a:lnTo>
                      <a:pt x="7053" y="12007"/>
                    </a:lnTo>
                    <a:lnTo>
                      <a:pt x="7813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7638794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0" y="1"/>
                    </a:moveTo>
                    <a:lnTo>
                      <a:pt x="7083" y="12007"/>
                    </a:lnTo>
                    <a:lnTo>
                      <a:pt x="7842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6144804" y="3825764"/>
                <a:ext cx="2284086" cy="119168"/>
              </a:xfrm>
              <a:custGeom>
                <a:avLst/>
                <a:gdLst/>
                <a:ahLst/>
                <a:cxnLst/>
                <a:rect l="l" t="t" r="r" b="b"/>
                <a:pathLst>
                  <a:path w="37874" h="1976" extrusionOk="0">
                    <a:moveTo>
                      <a:pt x="1" y="0"/>
                    </a:moveTo>
                    <a:lnTo>
                      <a:pt x="1" y="1976"/>
                    </a:lnTo>
                    <a:lnTo>
                      <a:pt x="37874" y="1976"/>
                    </a:lnTo>
                    <a:lnTo>
                      <a:pt x="378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6293280" y="3525135"/>
                <a:ext cx="691184" cy="115549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1916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1460" y="1915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38"/>
            <p:cNvGrpSpPr/>
            <p:nvPr/>
          </p:nvGrpSpPr>
          <p:grpSpPr>
            <a:xfrm>
              <a:off x="4364191" y="1005155"/>
              <a:ext cx="1243952" cy="3700821"/>
              <a:chOff x="5031025" y="700525"/>
              <a:chExt cx="636325" cy="1893100"/>
            </a:xfrm>
          </p:grpSpPr>
          <p:sp>
            <p:nvSpPr>
              <p:cNvPr id="1265" name="Google Shape;1265;p38"/>
              <p:cNvSpPr/>
              <p:nvPr/>
            </p:nvSpPr>
            <p:spPr>
              <a:xfrm>
                <a:off x="5399025" y="2486400"/>
                <a:ext cx="1584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4020" extrusionOk="0">
                    <a:moveTo>
                      <a:pt x="5938" y="0"/>
                    </a:moveTo>
                    <a:lnTo>
                      <a:pt x="4003" y="367"/>
                    </a:lnTo>
                    <a:lnTo>
                      <a:pt x="3770" y="1268"/>
                    </a:lnTo>
                    <a:cubicBezTo>
                      <a:pt x="3770" y="1268"/>
                      <a:pt x="1" y="3569"/>
                      <a:pt x="601" y="3936"/>
                    </a:cubicBezTo>
                    <a:cubicBezTo>
                      <a:pt x="701" y="3994"/>
                      <a:pt x="856" y="4019"/>
                      <a:pt x="1049" y="4019"/>
                    </a:cubicBezTo>
                    <a:cubicBezTo>
                      <a:pt x="2073" y="4019"/>
                      <a:pt x="4164" y="3325"/>
                      <a:pt x="4837" y="3269"/>
                    </a:cubicBezTo>
                    <a:cubicBezTo>
                      <a:pt x="5071" y="3236"/>
                      <a:pt x="5304" y="3202"/>
                      <a:pt x="5538" y="3136"/>
                    </a:cubicBezTo>
                    <a:cubicBezTo>
                      <a:pt x="6038" y="3036"/>
                      <a:pt x="6338" y="2569"/>
                      <a:pt x="6305" y="2068"/>
                    </a:cubicBezTo>
                    <a:cubicBezTo>
                      <a:pt x="6172" y="934"/>
                      <a:pt x="5938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5043775" y="2493050"/>
                <a:ext cx="159300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4023" extrusionOk="0">
                    <a:moveTo>
                      <a:pt x="4103" y="1"/>
                    </a:moveTo>
                    <a:lnTo>
                      <a:pt x="3770" y="1268"/>
                    </a:lnTo>
                    <a:cubicBezTo>
                      <a:pt x="3770" y="1268"/>
                      <a:pt x="0" y="3570"/>
                      <a:pt x="634" y="3937"/>
                    </a:cubicBezTo>
                    <a:cubicBezTo>
                      <a:pt x="732" y="3997"/>
                      <a:pt x="888" y="4022"/>
                      <a:pt x="1084" y="4022"/>
                    </a:cubicBezTo>
                    <a:cubicBezTo>
                      <a:pt x="2094" y="4022"/>
                      <a:pt x="4167" y="3354"/>
                      <a:pt x="4837" y="3270"/>
                    </a:cubicBezTo>
                    <a:cubicBezTo>
                      <a:pt x="5204" y="3237"/>
                      <a:pt x="5571" y="3170"/>
                      <a:pt x="5838" y="3070"/>
                    </a:cubicBezTo>
                    <a:cubicBezTo>
                      <a:pt x="6171" y="3003"/>
                      <a:pt x="6372" y="2703"/>
                      <a:pt x="6338" y="2369"/>
                    </a:cubicBezTo>
                    <a:cubicBezTo>
                      <a:pt x="6238" y="1135"/>
                      <a:pt x="5938" y="34"/>
                      <a:pt x="5938" y="34"/>
                    </a:cubicBez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5130500" y="1458150"/>
                <a:ext cx="437000" cy="1049100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41964" extrusionOk="0">
                    <a:moveTo>
                      <a:pt x="16846" y="1"/>
                    </a:moveTo>
                    <a:lnTo>
                      <a:pt x="3570" y="434"/>
                    </a:lnTo>
                    <a:cubicBezTo>
                      <a:pt x="2736" y="3637"/>
                      <a:pt x="701" y="19781"/>
                      <a:pt x="401" y="23751"/>
                    </a:cubicBezTo>
                    <a:cubicBezTo>
                      <a:pt x="134" y="27687"/>
                      <a:pt x="1" y="41964"/>
                      <a:pt x="1" y="41964"/>
                    </a:cubicBezTo>
                    <a:lnTo>
                      <a:pt x="3236" y="41964"/>
                    </a:lnTo>
                    <a:cubicBezTo>
                      <a:pt x="3236" y="41964"/>
                      <a:pt x="5204" y="33291"/>
                      <a:pt x="5571" y="31723"/>
                    </a:cubicBezTo>
                    <a:cubicBezTo>
                      <a:pt x="5905" y="30156"/>
                      <a:pt x="5571" y="25852"/>
                      <a:pt x="6338" y="23317"/>
                    </a:cubicBezTo>
                    <a:cubicBezTo>
                      <a:pt x="7139" y="20782"/>
                      <a:pt x="9207" y="9741"/>
                      <a:pt x="9207" y="9741"/>
                    </a:cubicBezTo>
                    <a:cubicBezTo>
                      <a:pt x="9207" y="9741"/>
                      <a:pt x="10375" y="22950"/>
                      <a:pt x="10742" y="26853"/>
                    </a:cubicBezTo>
                    <a:cubicBezTo>
                      <a:pt x="11075" y="30723"/>
                      <a:pt x="13977" y="41831"/>
                      <a:pt x="13977" y="41831"/>
                    </a:cubicBezTo>
                    <a:cubicBezTo>
                      <a:pt x="14231" y="41917"/>
                      <a:pt x="14508" y="41952"/>
                      <a:pt x="14790" y="41952"/>
                    </a:cubicBezTo>
                    <a:cubicBezTo>
                      <a:pt x="15917" y="41952"/>
                      <a:pt x="17113" y="41397"/>
                      <a:pt x="17113" y="41397"/>
                    </a:cubicBezTo>
                    <a:cubicBezTo>
                      <a:pt x="17113" y="41397"/>
                      <a:pt x="16379" y="27354"/>
                      <a:pt x="16846" y="23884"/>
                    </a:cubicBezTo>
                    <a:cubicBezTo>
                      <a:pt x="17313" y="20415"/>
                      <a:pt x="17246" y="10241"/>
                      <a:pt x="17346" y="7406"/>
                    </a:cubicBezTo>
                    <a:cubicBezTo>
                      <a:pt x="17480" y="4571"/>
                      <a:pt x="16846" y="1"/>
                      <a:pt x="16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5184700" y="1644950"/>
                <a:ext cx="168475" cy="8614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34459" fill="none" extrusionOk="0">
                    <a:moveTo>
                      <a:pt x="6739" y="1"/>
                    </a:moveTo>
                    <a:cubicBezTo>
                      <a:pt x="6739" y="1"/>
                      <a:pt x="4404" y="9708"/>
                      <a:pt x="3837" y="12643"/>
                    </a:cubicBezTo>
                    <a:cubicBezTo>
                      <a:pt x="3270" y="15612"/>
                      <a:pt x="2402" y="20849"/>
                      <a:pt x="2136" y="22984"/>
                    </a:cubicBezTo>
                    <a:cubicBezTo>
                      <a:pt x="1835" y="25085"/>
                      <a:pt x="1" y="34459"/>
                      <a:pt x="1" y="34459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5506600" y="1461500"/>
                <a:ext cx="30050" cy="10391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41564" fill="none" extrusionOk="0">
                    <a:moveTo>
                      <a:pt x="1" y="0"/>
                    </a:moveTo>
                    <a:cubicBezTo>
                      <a:pt x="1" y="0"/>
                      <a:pt x="201" y="15344"/>
                      <a:pt x="201" y="16879"/>
                    </a:cubicBezTo>
                    <a:cubicBezTo>
                      <a:pt x="201" y="18447"/>
                      <a:pt x="134" y="21682"/>
                      <a:pt x="201" y="24217"/>
                    </a:cubicBezTo>
                    <a:cubicBezTo>
                      <a:pt x="267" y="26786"/>
                      <a:pt x="1201" y="41563"/>
                      <a:pt x="1201" y="41563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5331475" y="1464825"/>
                <a:ext cx="292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474" fill="none" extrusionOk="0">
                    <a:moveTo>
                      <a:pt x="1168" y="9474"/>
                    </a:moveTo>
                    <a:cubicBezTo>
                      <a:pt x="868" y="7673"/>
                      <a:pt x="1" y="0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5031025" y="912750"/>
                <a:ext cx="633225" cy="584625"/>
              </a:xfrm>
              <a:custGeom>
                <a:avLst/>
                <a:gdLst/>
                <a:ahLst/>
                <a:cxnLst/>
                <a:rect l="l" t="t" r="r" b="b"/>
                <a:pathLst>
                  <a:path w="25329" h="23385" extrusionOk="0">
                    <a:moveTo>
                      <a:pt x="11852" y="1"/>
                    </a:moveTo>
                    <a:cubicBezTo>
                      <a:pt x="11852" y="1"/>
                      <a:pt x="9450" y="435"/>
                      <a:pt x="8116" y="1035"/>
                    </a:cubicBezTo>
                    <a:cubicBezTo>
                      <a:pt x="6748" y="1635"/>
                      <a:pt x="4480" y="2903"/>
                      <a:pt x="4046" y="4738"/>
                    </a:cubicBezTo>
                    <a:cubicBezTo>
                      <a:pt x="3613" y="6572"/>
                      <a:pt x="2779" y="9908"/>
                      <a:pt x="2278" y="11609"/>
                    </a:cubicBezTo>
                    <a:cubicBezTo>
                      <a:pt x="1778" y="13344"/>
                      <a:pt x="944" y="15279"/>
                      <a:pt x="610" y="17280"/>
                    </a:cubicBezTo>
                    <a:cubicBezTo>
                      <a:pt x="0" y="20747"/>
                      <a:pt x="2160" y="21212"/>
                      <a:pt x="3675" y="21212"/>
                    </a:cubicBezTo>
                    <a:cubicBezTo>
                      <a:pt x="4230" y="21212"/>
                      <a:pt x="4699" y="21149"/>
                      <a:pt x="4914" y="21149"/>
                    </a:cubicBezTo>
                    <a:cubicBezTo>
                      <a:pt x="5681" y="21149"/>
                      <a:pt x="7282" y="15279"/>
                      <a:pt x="7282" y="15279"/>
                    </a:cubicBezTo>
                    <a:lnTo>
                      <a:pt x="7282" y="15279"/>
                    </a:lnTo>
                    <a:cubicBezTo>
                      <a:pt x="7315" y="15946"/>
                      <a:pt x="6615" y="20916"/>
                      <a:pt x="6681" y="22150"/>
                    </a:cubicBezTo>
                    <a:cubicBezTo>
                      <a:pt x="6748" y="23384"/>
                      <a:pt x="6915" y="23017"/>
                      <a:pt x="8816" y="23218"/>
                    </a:cubicBezTo>
                    <a:cubicBezTo>
                      <a:pt x="9006" y="23238"/>
                      <a:pt x="9247" y="23247"/>
                      <a:pt x="9528" y="23247"/>
                    </a:cubicBezTo>
                    <a:cubicBezTo>
                      <a:pt x="12052" y="23247"/>
                      <a:pt x="17783" y="22517"/>
                      <a:pt x="18623" y="22517"/>
                    </a:cubicBezTo>
                    <a:cubicBezTo>
                      <a:pt x="18772" y="22517"/>
                      <a:pt x="18940" y="22518"/>
                      <a:pt x="19119" y="22518"/>
                    </a:cubicBezTo>
                    <a:cubicBezTo>
                      <a:pt x="20101" y="22518"/>
                      <a:pt x="21410" y="22494"/>
                      <a:pt x="21692" y="22184"/>
                    </a:cubicBezTo>
                    <a:cubicBezTo>
                      <a:pt x="22059" y="21850"/>
                      <a:pt x="21325" y="18014"/>
                      <a:pt x="21325" y="18014"/>
                    </a:cubicBezTo>
                    <a:cubicBezTo>
                      <a:pt x="21325" y="18014"/>
                      <a:pt x="23860" y="16213"/>
                      <a:pt x="24594" y="15279"/>
                    </a:cubicBezTo>
                    <a:cubicBezTo>
                      <a:pt x="25328" y="14345"/>
                      <a:pt x="25061" y="10442"/>
                      <a:pt x="24828" y="8907"/>
                    </a:cubicBezTo>
                    <a:cubicBezTo>
                      <a:pt x="24561" y="7406"/>
                      <a:pt x="24427" y="6205"/>
                      <a:pt x="23960" y="4904"/>
                    </a:cubicBezTo>
                    <a:cubicBezTo>
                      <a:pt x="23493" y="3637"/>
                      <a:pt x="21559" y="2136"/>
                      <a:pt x="19691" y="1302"/>
                    </a:cubicBezTo>
                    <a:cubicBezTo>
                      <a:pt x="17823" y="501"/>
                      <a:pt x="15721" y="1"/>
                      <a:pt x="15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5248150" y="733150"/>
                <a:ext cx="178425" cy="19715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7886" extrusionOk="0">
                    <a:moveTo>
                      <a:pt x="3094" y="0"/>
                    </a:moveTo>
                    <a:cubicBezTo>
                      <a:pt x="1419" y="0"/>
                      <a:pt x="1" y="807"/>
                      <a:pt x="1499" y="2615"/>
                    </a:cubicBezTo>
                    <a:cubicBezTo>
                      <a:pt x="1532" y="3649"/>
                      <a:pt x="1766" y="3883"/>
                      <a:pt x="1699" y="4516"/>
                    </a:cubicBezTo>
                    <a:cubicBezTo>
                      <a:pt x="1644" y="5064"/>
                      <a:pt x="1567" y="5837"/>
                      <a:pt x="2650" y="5837"/>
                    </a:cubicBezTo>
                    <a:cubicBezTo>
                      <a:pt x="2886" y="5837"/>
                      <a:pt x="3176" y="5801"/>
                      <a:pt x="3534" y="5717"/>
                    </a:cubicBezTo>
                    <a:lnTo>
                      <a:pt x="3534" y="7885"/>
                    </a:lnTo>
                    <a:lnTo>
                      <a:pt x="6803" y="7752"/>
                    </a:lnTo>
                    <a:lnTo>
                      <a:pt x="6269" y="5017"/>
                    </a:lnTo>
                    <a:cubicBezTo>
                      <a:pt x="6269" y="5017"/>
                      <a:pt x="7136" y="1281"/>
                      <a:pt x="5068" y="380"/>
                    </a:cubicBezTo>
                    <a:cubicBezTo>
                      <a:pt x="4484" y="131"/>
                      <a:pt x="3768" y="0"/>
                      <a:pt x="3094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5374000" y="895550"/>
                <a:ext cx="609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327" extrusionOk="0">
                    <a:moveTo>
                      <a:pt x="1713" y="1"/>
                    </a:moveTo>
                    <a:cubicBezTo>
                      <a:pt x="1664" y="1"/>
                      <a:pt x="1615" y="17"/>
                      <a:pt x="1569" y="55"/>
                    </a:cubicBezTo>
                    <a:cubicBezTo>
                      <a:pt x="1569" y="55"/>
                      <a:pt x="468" y="1089"/>
                      <a:pt x="1" y="1123"/>
                    </a:cubicBezTo>
                    <a:cubicBezTo>
                      <a:pt x="1" y="1123"/>
                      <a:pt x="349" y="2326"/>
                      <a:pt x="922" y="2326"/>
                    </a:cubicBezTo>
                    <a:cubicBezTo>
                      <a:pt x="938" y="2326"/>
                      <a:pt x="953" y="2325"/>
                      <a:pt x="968" y="2323"/>
                    </a:cubicBezTo>
                    <a:cubicBezTo>
                      <a:pt x="1602" y="2257"/>
                      <a:pt x="2436" y="789"/>
                      <a:pt x="2436" y="789"/>
                    </a:cubicBezTo>
                    <a:cubicBezTo>
                      <a:pt x="2436" y="789"/>
                      <a:pt x="2054" y="1"/>
                      <a:pt x="17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5313975" y="895550"/>
                <a:ext cx="617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327" extrusionOk="0">
                    <a:moveTo>
                      <a:pt x="723" y="1"/>
                    </a:moveTo>
                    <a:cubicBezTo>
                      <a:pt x="382" y="1"/>
                      <a:pt x="0" y="789"/>
                      <a:pt x="0" y="789"/>
                    </a:cubicBezTo>
                    <a:cubicBezTo>
                      <a:pt x="0" y="789"/>
                      <a:pt x="867" y="2257"/>
                      <a:pt x="1468" y="2323"/>
                    </a:cubicBezTo>
                    <a:cubicBezTo>
                      <a:pt x="1484" y="2325"/>
                      <a:pt x="1500" y="2326"/>
                      <a:pt x="1516" y="2326"/>
                    </a:cubicBezTo>
                    <a:cubicBezTo>
                      <a:pt x="2120" y="2326"/>
                      <a:pt x="2469" y="1123"/>
                      <a:pt x="2469" y="1123"/>
                    </a:cubicBezTo>
                    <a:cubicBezTo>
                      <a:pt x="2002" y="1089"/>
                      <a:pt x="867" y="55"/>
                      <a:pt x="867" y="55"/>
                    </a:cubicBezTo>
                    <a:cubicBezTo>
                      <a:pt x="821" y="17"/>
                      <a:pt x="772" y="1"/>
                      <a:pt x="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5458225" y="1192925"/>
                <a:ext cx="209125" cy="203625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8145" extrusionOk="0">
                    <a:moveTo>
                      <a:pt x="4096" y="1"/>
                    </a:moveTo>
                    <a:cubicBezTo>
                      <a:pt x="3844" y="1"/>
                      <a:pt x="3600" y="23"/>
                      <a:pt x="3370" y="69"/>
                    </a:cubicBezTo>
                    <a:cubicBezTo>
                      <a:pt x="2002" y="369"/>
                      <a:pt x="1535" y="1803"/>
                      <a:pt x="902" y="2637"/>
                    </a:cubicBezTo>
                    <a:cubicBezTo>
                      <a:pt x="1" y="3805"/>
                      <a:pt x="768" y="5906"/>
                      <a:pt x="1302" y="6540"/>
                    </a:cubicBezTo>
                    <a:cubicBezTo>
                      <a:pt x="1802" y="7174"/>
                      <a:pt x="2669" y="8041"/>
                      <a:pt x="4638" y="8141"/>
                    </a:cubicBezTo>
                    <a:cubicBezTo>
                      <a:pt x="4680" y="8143"/>
                      <a:pt x="4722" y="8144"/>
                      <a:pt x="4764" y="8144"/>
                    </a:cubicBezTo>
                    <a:cubicBezTo>
                      <a:pt x="6650" y="8144"/>
                      <a:pt x="8364" y="5980"/>
                      <a:pt x="7940" y="4805"/>
                    </a:cubicBezTo>
                    <a:cubicBezTo>
                      <a:pt x="7506" y="3571"/>
                      <a:pt x="8140" y="2370"/>
                      <a:pt x="7339" y="1370"/>
                    </a:cubicBezTo>
                    <a:cubicBezTo>
                      <a:pt x="6677" y="514"/>
                      <a:pt x="5306" y="1"/>
                      <a:pt x="4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5459900" y="1045350"/>
                <a:ext cx="30050" cy="750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3003" fill="none" extrusionOk="0">
                    <a:moveTo>
                      <a:pt x="1" y="1"/>
                    </a:moveTo>
                    <a:cubicBezTo>
                      <a:pt x="1" y="1"/>
                      <a:pt x="1" y="2069"/>
                      <a:pt x="1201" y="3003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5494100" y="1021175"/>
                <a:ext cx="100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35" fill="none" extrusionOk="0">
                    <a:moveTo>
                      <a:pt x="401" y="0"/>
                    </a:moveTo>
                    <a:cubicBezTo>
                      <a:pt x="401" y="0"/>
                      <a:pt x="34" y="467"/>
                      <a:pt x="0" y="1335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5517450" y="976975"/>
                <a:ext cx="78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168" fill="none" extrusionOk="0">
                    <a:moveTo>
                      <a:pt x="0" y="1168"/>
                    </a:moveTo>
                    <a:cubicBezTo>
                      <a:pt x="0" y="1168"/>
                      <a:pt x="1368" y="0"/>
                      <a:pt x="3136" y="868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5040425" y="1304425"/>
                <a:ext cx="162650" cy="16465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6586" extrusionOk="0">
                    <a:moveTo>
                      <a:pt x="2665" y="0"/>
                    </a:moveTo>
                    <a:cubicBezTo>
                      <a:pt x="2257" y="0"/>
                      <a:pt x="1776" y="150"/>
                      <a:pt x="1168" y="779"/>
                    </a:cubicBezTo>
                    <a:cubicBezTo>
                      <a:pt x="234" y="1713"/>
                      <a:pt x="1" y="3948"/>
                      <a:pt x="635" y="5149"/>
                    </a:cubicBezTo>
                    <a:cubicBezTo>
                      <a:pt x="1124" y="6076"/>
                      <a:pt x="2707" y="6586"/>
                      <a:pt x="3863" y="6586"/>
                    </a:cubicBezTo>
                    <a:cubicBezTo>
                      <a:pt x="4205" y="6586"/>
                      <a:pt x="4510" y="6541"/>
                      <a:pt x="4738" y="6450"/>
                    </a:cubicBezTo>
                    <a:cubicBezTo>
                      <a:pt x="5705" y="6050"/>
                      <a:pt x="6139" y="4682"/>
                      <a:pt x="6172" y="3748"/>
                    </a:cubicBezTo>
                    <a:cubicBezTo>
                      <a:pt x="6172" y="2847"/>
                      <a:pt x="6506" y="546"/>
                      <a:pt x="3270" y="79"/>
                    </a:cubicBezTo>
                    <a:cubicBezTo>
                      <a:pt x="3083" y="44"/>
                      <a:pt x="2885" y="0"/>
                      <a:pt x="26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097150" y="1014500"/>
                <a:ext cx="311075" cy="3486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3944" extrusionOk="0">
                    <a:moveTo>
                      <a:pt x="0" y="1"/>
                    </a:moveTo>
                    <a:lnTo>
                      <a:pt x="0" y="13944"/>
                    </a:lnTo>
                    <a:lnTo>
                      <a:pt x="12442" y="13944"/>
                    </a:lnTo>
                    <a:lnTo>
                      <a:pt x="124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5113000" y="103202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0"/>
                    </a:moveTo>
                    <a:lnTo>
                      <a:pt x="11808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5113000" y="107537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1"/>
                    </a:moveTo>
                    <a:lnTo>
                      <a:pt x="11808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097150" y="1056200"/>
                <a:ext cx="77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" fill="none" extrusionOk="0">
                    <a:moveTo>
                      <a:pt x="0" y="0"/>
                    </a:moveTo>
                    <a:lnTo>
                      <a:pt x="310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099650" y="1107900"/>
                <a:ext cx="113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" fill="none" extrusionOk="0">
                    <a:moveTo>
                      <a:pt x="0" y="1"/>
                    </a:moveTo>
                    <a:lnTo>
                      <a:pt x="4537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097150" y="113542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0"/>
                    </a:moveTo>
                    <a:lnTo>
                      <a:pt x="1244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136350" y="1156275"/>
                <a:ext cx="83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" fill="none" extrusionOk="0">
                    <a:moveTo>
                      <a:pt x="0" y="0"/>
                    </a:moveTo>
                    <a:lnTo>
                      <a:pt x="3336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245575" y="1156275"/>
                <a:ext cx="11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" fill="none" extrusionOk="0">
                    <a:moveTo>
                      <a:pt x="1" y="0"/>
                    </a:moveTo>
                    <a:lnTo>
                      <a:pt x="4604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097150" y="1184625"/>
                <a:ext cx="170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1" fill="none" extrusionOk="0">
                    <a:moveTo>
                      <a:pt x="0" y="0"/>
                    </a:moveTo>
                    <a:lnTo>
                      <a:pt x="6805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156350" y="1203800"/>
                <a:ext cx="2518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" fill="none" extrusionOk="0">
                    <a:moveTo>
                      <a:pt x="1" y="1"/>
                    </a:moveTo>
                    <a:lnTo>
                      <a:pt x="10074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5245575" y="1222975"/>
                <a:ext cx="8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" fill="none" extrusionOk="0">
                    <a:moveTo>
                      <a:pt x="1" y="1"/>
                    </a:moveTo>
                    <a:lnTo>
                      <a:pt x="3236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5097150" y="125967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1"/>
                    </a:moveTo>
                    <a:lnTo>
                      <a:pt x="12442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5097150" y="1289700"/>
                <a:ext cx="14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1" fill="none" extrusionOk="0">
                    <a:moveTo>
                      <a:pt x="0" y="0"/>
                    </a:moveTo>
                    <a:lnTo>
                      <a:pt x="5671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5267275" y="12897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5303125" y="1308875"/>
                <a:ext cx="10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" fill="none" extrusionOk="0">
                    <a:moveTo>
                      <a:pt x="0" y="1"/>
                    </a:moveTo>
                    <a:lnTo>
                      <a:pt x="4203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5263000" y="1075500"/>
                <a:ext cx="355375" cy="287675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11507" extrusionOk="0">
                    <a:moveTo>
                      <a:pt x="1753" y="0"/>
                    </a:moveTo>
                    <a:cubicBezTo>
                      <a:pt x="1636" y="0"/>
                      <a:pt x="1551" y="177"/>
                      <a:pt x="1639" y="396"/>
                    </a:cubicBezTo>
                    <a:cubicBezTo>
                      <a:pt x="1772" y="763"/>
                      <a:pt x="2072" y="1363"/>
                      <a:pt x="2072" y="1363"/>
                    </a:cubicBezTo>
                    <a:cubicBezTo>
                      <a:pt x="2072" y="1363"/>
                      <a:pt x="1372" y="1230"/>
                      <a:pt x="972" y="1130"/>
                    </a:cubicBezTo>
                    <a:cubicBezTo>
                      <a:pt x="684" y="1058"/>
                      <a:pt x="260" y="677"/>
                      <a:pt x="92" y="677"/>
                    </a:cubicBezTo>
                    <a:cubicBezTo>
                      <a:pt x="26" y="677"/>
                      <a:pt x="0" y="736"/>
                      <a:pt x="38" y="896"/>
                    </a:cubicBezTo>
                    <a:cubicBezTo>
                      <a:pt x="171" y="1497"/>
                      <a:pt x="938" y="1930"/>
                      <a:pt x="1172" y="2364"/>
                    </a:cubicBezTo>
                    <a:cubicBezTo>
                      <a:pt x="1405" y="2798"/>
                      <a:pt x="2406" y="3198"/>
                      <a:pt x="2573" y="3198"/>
                    </a:cubicBezTo>
                    <a:cubicBezTo>
                      <a:pt x="2773" y="3198"/>
                      <a:pt x="8477" y="9436"/>
                      <a:pt x="9478" y="10570"/>
                    </a:cubicBezTo>
                    <a:cubicBezTo>
                      <a:pt x="10047" y="11218"/>
                      <a:pt x="10781" y="11507"/>
                      <a:pt x="11473" y="11507"/>
                    </a:cubicBezTo>
                    <a:cubicBezTo>
                      <a:pt x="12243" y="11507"/>
                      <a:pt x="12961" y="11151"/>
                      <a:pt x="13347" y="10537"/>
                    </a:cubicBezTo>
                    <a:cubicBezTo>
                      <a:pt x="14048" y="9369"/>
                      <a:pt x="14214" y="7634"/>
                      <a:pt x="12447" y="6667"/>
                    </a:cubicBezTo>
                    <a:cubicBezTo>
                      <a:pt x="10378" y="5566"/>
                      <a:pt x="4708" y="2531"/>
                      <a:pt x="4708" y="2531"/>
                    </a:cubicBezTo>
                    <a:cubicBezTo>
                      <a:pt x="4708" y="2531"/>
                      <a:pt x="4508" y="2331"/>
                      <a:pt x="3940" y="1764"/>
                    </a:cubicBezTo>
                    <a:cubicBezTo>
                      <a:pt x="3407" y="1163"/>
                      <a:pt x="2139" y="496"/>
                      <a:pt x="1939" y="162"/>
                    </a:cubicBezTo>
                    <a:cubicBezTo>
                      <a:pt x="1882" y="48"/>
                      <a:pt x="1813" y="0"/>
                      <a:pt x="1753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5539125" y="1326400"/>
                <a:ext cx="25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1" fill="none" extrusionOk="0">
                    <a:moveTo>
                      <a:pt x="1001" y="0"/>
                    </a:moveTo>
                    <a:cubicBezTo>
                      <a:pt x="1001" y="0"/>
                      <a:pt x="734" y="300"/>
                      <a:pt x="1" y="134"/>
                    </a:cubicBezTo>
                  </a:path>
                </a:pathLst>
              </a:custGeom>
              <a:solidFill>
                <a:schemeClr val="dk1"/>
              </a:solidFill>
              <a:ln w="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5197225" y="700525"/>
                <a:ext cx="241025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6322" extrusionOk="0">
                    <a:moveTo>
                      <a:pt x="3800" y="0"/>
                    </a:moveTo>
                    <a:cubicBezTo>
                      <a:pt x="3633" y="0"/>
                      <a:pt x="3467" y="6"/>
                      <a:pt x="3302" y="17"/>
                    </a:cubicBezTo>
                    <a:cubicBezTo>
                      <a:pt x="901" y="184"/>
                      <a:pt x="0" y="1919"/>
                      <a:pt x="2035" y="2619"/>
                    </a:cubicBezTo>
                    <a:cubicBezTo>
                      <a:pt x="2035" y="2619"/>
                      <a:pt x="2569" y="3787"/>
                      <a:pt x="3536" y="3920"/>
                    </a:cubicBezTo>
                    <a:lnTo>
                      <a:pt x="3736" y="2252"/>
                    </a:lnTo>
                    <a:cubicBezTo>
                      <a:pt x="3773" y="2235"/>
                      <a:pt x="3814" y="2228"/>
                      <a:pt x="3861" y="2228"/>
                    </a:cubicBezTo>
                    <a:cubicBezTo>
                      <a:pt x="4329" y="2228"/>
                      <a:pt x="5278" y="3003"/>
                      <a:pt x="6022" y="3003"/>
                    </a:cubicBezTo>
                    <a:cubicBezTo>
                      <a:pt x="6085" y="3003"/>
                      <a:pt x="6145" y="2998"/>
                      <a:pt x="6205" y="2986"/>
                    </a:cubicBezTo>
                    <a:cubicBezTo>
                      <a:pt x="6205" y="2986"/>
                      <a:pt x="6438" y="4287"/>
                      <a:pt x="6705" y="4687"/>
                    </a:cubicBezTo>
                    <a:cubicBezTo>
                      <a:pt x="6705" y="4687"/>
                      <a:pt x="6808" y="4192"/>
                      <a:pt x="7096" y="4192"/>
                    </a:cubicBezTo>
                    <a:cubicBezTo>
                      <a:pt x="7174" y="4192"/>
                      <a:pt x="7265" y="4228"/>
                      <a:pt x="7372" y="4320"/>
                    </a:cubicBezTo>
                    <a:cubicBezTo>
                      <a:pt x="7872" y="4787"/>
                      <a:pt x="7072" y="5421"/>
                      <a:pt x="7072" y="5421"/>
                    </a:cubicBezTo>
                    <a:lnTo>
                      <a:pt x="8306" y="6322"/>
                    </a:lnTo>
                    <a:cubicBezTo>
                      <a:pt x="8306" y="6322"/>
                      <a:pt x="9273" y="5221"/>
                      <a:pt x="9474" y="4053"/>
                    </a:cubicBezTo>
                    <a:cubicBezTo>
                      <a:pt x="9640" y="2886"/>
                      <a:pt x="8806" y="2619"/>
                      <a:pt x="8806" y="2619"/>
                    </a:cubicBezTo>
                    <a:cubicBezTo>
                      <a:pt x="8806" y="2619"/>
                      <a:pt x="9140" y="1952"/>
                      <a:pt x="8806" y="1452"/>
                    </a:cubicBezTo>
                    <a:cubicBezTo>
                      <a:pt x="8496" y="986"/>
                      <a:pt x="6048" y="0"/>
                      <a:pt x="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5085950" y="1343000"/>
                <a:ext cx="2547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3636" extrusionOk="0">
                    <a:moveTo>
                      <a:pt x="7501" y="1"/>
                    </a:moveTo>
                    <a:cubicBezTo>
                      <a:pt x="7460" y="1"/>
                      <a:pt x="7401" y="12"/>
                      <a:pt x="7320" y="37"/>
                    </a:cubicBezTo>
                    <a:cubicBezTo>
                      <a:pt x="6853" y="203"/>
                      <a:pt x="6286" y="637"/>
                      <a:pt x="6086" y="804"/>
                    </a:cubicBezTo>
                    <a:lnTo>
                      <a:pt x="1182" y="804"/>
                    </a:lnTo>
                    <a:cubicBezTo>
                      <a:pt x="0" y="1683"/>
                      <a:pt x="635" y="3635"/>
                      <a:pt x="1962" y="3635"/>
                    </a:cubicBezTo>
                    <a:cubicBezTo>
                      <a:pt x="2096" y="3635"/>
                      <a:pt x="2236" y="3615"/>
                      <a:pt x="2383" y="3573"/>
                    </a:cubicBezTo>
                    <a:cubicBezTo>
                      <a:pt x="3284" y="3272"/>
                      <a:pt x="5919" y="1871"/>
                      <a:pt x="6486" y="1705"/>
                    </a:cubicBezTo>
                    <a:cubicBezTo>
                      <a:pt x="6734" y="1632"/>
                      <a:pt x="7038" y="1616"/>
                      <a:pt x="7359" y="1616"/>
                    </a:cubicBezTo>
                    <a:cubicBezTo>
                      <a:pt x="7599" y="1616"/>
                      <a:pt x="7847" y="1625"/>
                      <a:pt x="8087" y="1625"/>
                    </a:cubicBezTo>
                    <a:cubicBezTo>
                      <a:pt x="8260" y="1625"/>
                      <a:pt x="8430" y="1620"/>
                      <a:pt x="8587" y="1604"/>
                    </a:cubicBezTo>
                    <a:cubicBezTo>
                      <a:pt x="9221" y="1504"/>
                      <a:pt x="10189" y="604"/>
                      <a:pt x="10122" y="404"/>
                    </a:cubicBezTo>
                    <a:cubicBezTo>
                      <a:pt x="10106" y="307"/>
                      <a:pt x="9981" y="249"/>
                      <a:pt x="9829" y="249"/>
                    </a:cubicBezTo>
                    <a:cubicBezTo>
                      <a:pt x="9667" y="249"/>
                      <a:pt x="9475" y="315"/>
                      <a:pt x="9355" y="470"/>
                    </a:cubicBezTo>
                    <a:cubicBezTo>
                      <a:pt x="9154" y="737"/>
                      <a:pt x="7387" y="804"/>
                      <a:pt x="7253" y="804"/>
                    </a:cubicBezTo>
                    <a:cubicBezTo>
                      <a:pt x="7153" y="804"/>
                      <a:pt x="7086" y="570"/>
                      <a:pt x="7320" y="370"/>
                    </a:cubicBezTo>
                    <a:cubicBezTo>
                      <a:pt x="7510" y="208"/>
                      <a:pt x="7677" y="1"/>
                      <a:pt x="7501" y="1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2BED94B6-872F-F42A-EE18-75178CC6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51CFCDE4-2CED-ED2E-3ABF-395B2C6A6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1931951"/>
            <a:ext cx="6309421" cy="345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Os líderes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BAFCC0CA-EE0E-1E0C-17ED-37A3190BE669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21A53065-CDE6-71A2-26F9-6F17A0261EDD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29E79502-AAF5-B813-701C-A3E46A72F954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9946A1CA-DC2D-A588-2097-CBE48D6CC363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E7FF2C74-F925-8739-B994-1CD1F13D08E8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E94FD2AA-9498-4EE4-9AF7-F56886454B2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A7451F05-ACC7-3A3E-3E51-CCF01D84058F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420BFF27-4F90-628A-18EB-71F583EE2FE2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E3F3B442-63DB-FFDA-F765-985DD1388E4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C34143C5-CB15-B91A-B0EC-E813FDD7F410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A55499F6-B2F7-395F-2150-A7AC84881AD1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A7F011DA-9455-A20F-D149-E766FBCE297C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F17AF4BB-C650-411C-2526-F2EB5C176BA8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41B8A251-5E92-844D-1579-25353FDB20D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C040D943-235F-3FD6-6459-31D7FFD03406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6A597874-DC47-BEFD-D4FD-298C5C41337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92BCDF08-7E14-F710-0ECB-386B82FEDDC2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7E7EF67F-4CC0-5C28-8292-915D462DFEF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ED2DA926-2C79-7FA4-A7B0-5670DE282F2F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56B13177-6743-688B-5337-31670D9CEA40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DB710040-B9C1-893F-9AE1-56D94A5F037C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9769C459-7295-CA61-8D68-D9847ED05781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AA342F8B-E4B0-D1FD-5D5A-C62F9B8B8328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4AAA8110-4E68-03FA-941A-7C8A21AC587F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6463E4AA-D2C9-381D-F437-C7CA8F4678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840347D8-A143-0213-8CFC-062555ABEC1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D593199-AA73-AEA3-9132-85FA8158474F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8AE531FE-A23E-51E5-1FBD-04F8FEC7364C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925B91BB-8A8D-88F2-5122-54203A7B78CA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3E2E7C86-000F-6143-2F30-D34A99347A4F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3584CD76-0243-35BB-5B29-D3740F2DBCA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D82A35-9A85-2D63-499D-FFABB3E1E7C1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76F377CE-2E3C-1D45-057E-049A256CAAD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76332D3E-7CF4-B2DC-A500-77C1F98F1E91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8F114460-77E4-660F-4486-41778070B5C3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94A5602B-AA98-556A-8C1A-DA1062F462FB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CA532490-AFA4-47C9-B2D5-73026EE837D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0010B3-680D-B659-2DD0-9D49FF077A69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278B559D-D88E-CAE1-DF15-B94B77C283B8}"/>
              </a:ext>
            </a:extLst>
          </p:cNvPr>
          <p:cNvSpPr txBox="1">
            <a:spLocks/>
          </p:cNvSpPr>
          <p:nvPr/>
        </p:nvSpPr>
        <p:spPr>
          <a:xfrm>
            <a:off x="4016967" y="725273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14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59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>
          <a:extLst>
            <a:ext uri="{FF2B5EF4-FFF2-40B4-BE49-F238E27FC236}">
              <a16:creationId xmlns:a16="http://schemas.microsoft.com/office/drawing/2014/main" id="{412EA57B-23AA-BC08-8F03-FCABFE74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>
            <a:extLst>
              <a:ext uri="{FF2B5EF4-FFF2-40B4-BE49-F238E27FC236}">
                <a16:creationId xmlns:a16="http://schemas.microsoft.com/office/drawing/2014/main" id="{C88BC7F5-EFAB-F287-1883-F7F9A1D9A0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821" y="581783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ea typeface="Calibri" panose="020F0502020204030204" pitchFamily="34" charset="0"/>
              </a:rPr>
              <a:t>Os líderes</a:t>
            </a:r>
            <a:endParaRPr lang="pt-BR" dirty="0"/>
          </a:p>
        </p:txBody>
      </p:sp>
      <p:sp>
        <p:nvSpPr>
          <p:cNvPr id="1001" name="Google Shape;1001;p34">
            <a:extLst>
              <a:ext uri="{FF2B5EF4-FFF2-40B4-BE49-F238E27FC236}">
                <a16:creationId xmlns:a16="http://schemas.microsoft.com/office/drawing/2014/main" id="{C3BEE570-436F-6163-C199-CA6695EDE04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6716" y="771318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ea typeface="Calibri"/>
              </a:rPr>
              <a:t>Estilos de liderança</a:t>
            </a:r>
            <a:endParaRPr lang="pt-BR" dirty="0">
              <a:ea typeface="Calibri"/>
            </a:endParaRPr>
          </a:p>
        </p:txBody>
      </p:sp>
      <p:sp>
        <p:nvSpPr>
          <p:cNvPr id="1002" name="Google Shape;1002;p34">
            <a:extLst>
              <a:ext uri="{FF2B5EF4-FFF2-40B4-BE49-F238E27FC236}">
                <a16:creationId xmlns:a16="http://schemas.microsoft.com/office/drawing/2014/main" id="{A8679855-62ED-1FA9-5927-E013C0EA19E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33343" y="774857"/>
            <a:ext cx="2108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ea typeface="Calibri"/>
              </a:rPr>
              <a:t>Carismáticos ou disruptivos</a:t>
            </a:r>
            <a:endParaRPr lang="pt-BR" dirty="0">
              <a:ea typeface="Calibri"/>
            </a:endParaRPr>
          </a:p>
        </p:txBody>
      </p:sp>
      <p:sp>
        <p:nvSpPr>
          <p:cNvPr id="1004" name="Google Shape;1004;p34">
            <a:extLst>
              <a:ext uri="{FF2B5EF4-FFF2-40B4-BE49-F238E27FC236}">
                <a16:creationId xmlns:a16="http://schemas.microsoft.com/office/drawing/2014/main" id="{F2934CD3-329E-8D7F-D5AD-F2B693631EF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0764" y="1354285"/>
            <a:ext cx="2675686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dirty="0"/>
              <a:t>        </a:t>
            </a:r>
            <a:r>
              <a:rPr lang="pt-PT" dirty="0">
                <a:solidFill>
                  <a:schemeClr val="tx1"/>
                </a:solidFill>
              </a:rPr>
              <a:t>Com base no Relatório Único Integrado da SUMOL+COMPAL, a empresa demonstra comprometimento com liderança responsável, inovadora e orientada para o futuro. Destaca a importância da governança de sustentabilidade, com uma equipa dedicada que se reporta diretamente ao Presidente da Comissão Executiva.</a:t>
            </a:r>
          </a:p>
        </p:txBody>
      </p:sp>
      <p:sp>
        <p:nvSpPr>
          <p:cNvPr id="1005" name="Google Shape;1005;p34">
            <a:extLst>
              <a:ext uri="{FF2B5EF4-FFF2-40B4-BE49-F238E27FC236}">
                <a16:creationId xmlns:a16="http://schemas.microsoft.com/office/drawing/2014/main" id="{3238B0E2-6886-139B-72E1-BFF1D38EDC9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63748" y="1351039"/>
            <a:ext cx="2117758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dirty="0"/>
              <a:t>       </a:t>
            </a:r>
            <a:r>
              <a:rPr lang="pt-PT" dirty="0">
                <a:solidFill>
                  <a:schemeClr val="tx1"/>
                </a:solidFill>
              </a:rPr>
              <a:t>A criação de uma Comissão de Sustentabilidade, composta por Administradores e Diretores, reflete um estilo de liderança participativo e orientado para resultados, envolvendo os líderes na definição e implementação da estratégia de sustentabilidade.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1006" name="Google Shape;1006;p34">
            <a:extLst>
              <a:ext uri="{FF2B5EF4-FFF2-40B4-BE49-F238E27FC236}">
                <a16:creationId xmlns:a16="http://schemas.microsoft.com/office/drawing/2014/main" id="{138EB8AD-B307-F9CB-E8DC-F7DB9F24168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133341" y="1354001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dirty="0">
                <a:solidFill>
                  <a:schemeClr val="tx1"/>
                </a:solidFill>
              </a:rPr>
              <a:t>Embora o relatório não forneça detalhes sobre líderes carismáticos ou disruptivos, a ênfase da empresa em inovação, sustentabilidade e responsabilidade social sugere que os líderes possam adotar abordagens carismáticas e disruptivas para impulsionar a mudança e alcançar a visão de longo prazo.</a:t>
            </a:r>
          </a:p>
        </p:txBody>
      </p:sp>
      <p:grpSp>
        <p:nvGrpSpPr>
          <p:cNvPr id="977" name="Google Shape;801;p30">
            <a:extLst>
              <a:ext uri="{FF2B5EF4-FFF2-40B4-BE49-F238E27FC236}">
                <a16:creationId xmlns:a16="http://schemas.microsoft.com/office/drawing/2014/main" id="{80B4C495-1673-742A-EED2-E565E4182DC2}"/>
              </a:ext>
            </a:extLst>
          </p:cNvPr>
          <p:cNvGrpSpPr/>
          <p:nvPr/>
        </p:nvGrpSpPr>
        <p:grpSpPr>
          <a:xfrm rot="5400000">
            <a:off x="314637" y="4529270"/>
            <a:ext cx="286025" cy="390900"/>
            <a:chOff x="978925" y="1314225"/>
            <a:chExt cx="286025" cy="390900"/>
          </a:xfrm>
        </p:grpSpPr>
        <p:sp>
          <p:nvSpPr>
            <p:cNvPr id="978" name="Google Shape;802;p30">
              <a:extLst>
                <a:ext uri="{FF2B5EF4-FFF2-40B4-BE49-F238E27FC236}">
                  <a16:creationId xmlns:a16="http://schemas.microsoft.com/office/drawing/2014/main" id="{EF6145DD-F87D-FF26-45E4-534EBFFCD3D2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03;p30">
              <a:extLst>
                <a:ext uri="{FF2B5EF4-FFF2-40B4-BE49-F238E27FC236}">
                  <a16:creationId xmlns:a16="http://schemas.microsoft.com/office/drawing/2014/main" id="{7B457C07-226B-2570-D82A-03B7294E93C9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04;p30">
              <a:extLst>
                <a:ext uri="{FF2B5EF4-FFF2-40B4-BE49-F238E27FC236}">
                  <a16:creationId xmlns:a16="http://schemas.microsoft.com/office/drawing/2014/main" id="{3491DE25-49A0-395B-F623-2F130C70AED5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05;p30">
              <a:extLst>
                <a:ext uri="{FF2B5EF4-FFF2-40B4-BE49-F238E27FC236}">
                  <a16:creationId xmlns:a16="http://schemas.microsoft.com/office/drawing/2014/main" id="{408CE639-B8A3-760B-FEB7-DA34CE1E802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06;p30">
              <a:extLst>
                <a:ext uri="{FF2B5EF4-FFF2-40B4-BE49-F238E27FC236}">
                  <a16:creationId xmlns:a16="http://schemas.microsoft.com/office/drawing/2014/main" id="{43026FC2-155E-0291-860A-FA042B718122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07;p30">
              <a:extLst>
                <a:ext uri="{FF2B5EF4-FFF2-40B4-BE49-F238E27FC236}">
                  <a16:creationId xmlns:a16="http://schemas.microsoft.com/office/drawing/2014/main" id="{71B4C3B0-C073-BC13-B0E3-6FBC24A62EA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2716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A10C63BC-13EA-8883-DF03-D1CC6ED9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0F792BE9-E6A2-4056-B88A-2BBB89B7C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1368174"/>
            <a:ext cx="6309421" cy="4023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Cultura e ambiente organizacional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856F26F8-010C-C598-46DA-87B58F737922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270E9018-B1A3-F4C9-957E-8DCE09B0D61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82F70B1C-1DB1-E71B-3B9D-10AF0548D7F3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793D6F1D-1C17-998D-860D-E14F0919CF8E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7F74C7D3-97CA-4DFB-85F4-876BD4B39F44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BE06A781-0D12-8B4C-703B-850380BDE0B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34FD1A23-E7E0-8849-1470-FE6190A2C360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9606C097-5C60-0FB3-F1D4-177B8049256C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F7750957-38DC-EC19-A7D2-5912FAC1BB0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BC9A5D08-9FF1-F5B7-4D4F-8CDEDC486620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480686C4-89CE-7A43-A37B-876694E6D634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C33661BB-2F86-28EB-9E2D-F178C2BE5CD6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77A8696A-659C-49C0-4814-F1856389F17F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B03B81E2-5224-9040-1B00-4C06BC3D53AF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D438E0EF-02EB-9452-8B08-2089DB01395F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BD0062D6-634F-B3CC-4300-983BB8540FC7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9E55FC83-A550-565B-B48D-738A1F4FEE9E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EDD4198D-89B8-66D7-9CA4-A3FBF5555EC1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442A917B-A29C-DACC-41D8-B4A322258B87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4A8A9922-6401-0C23-977F-584DB4DFD09D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F5F80F37-7F0B-8B3D-210E-DBD5E2FBA6EB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4F216FC-E372-683C-30CF-0F1A7A4319FB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0E637CF1-DF60-DFA6-BE6D-52457BD9F3E2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A38B8F14-E73A-01C8-3EB9-0ACE972B67EB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E296470A-96CB-62C5-BE88-D275340BA904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F8BE46A9-4229-0B2B-53D9-45F99542F61D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66AC6468-CB1D-87F6-B0E8-5DB00E7F0E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B722E4C6-560D-2ECB-DD4A-EF57E9182052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3B68920-45B2-91DC-A5ED-87FB6429C14B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D029F7A9-1451-500D-7517-D8A57303014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483BB460-AE29-12B7-8AC4-D2C8B0DC6AC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8AFA72C6-68A5-4C66-9E64-B6DBE4D9D7EF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CC585B71-E329-D39D-4C94-AC048452BF3E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F34BAE07-0AB4-FFA1-6F31-681EB0165C8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15B80CC0-B781-669A-0B7D-526CC585A1F0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BC5D43A1-A4AD-FC9A-62A0-7E4D80A92BF1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4E228D4B-544A-5EB1-D240-557A4C7D15FD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351D0A3E-C00E-698F-7AF2-D035F791B17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3C266071-C7C0-50AC-2A64-E9BE035838D7}"/>
              </a:ext>
            </a:extLst>
          </p:cNvPr>
          <p:cNvSpPr txBox="1">
            <a:spLocks/>
          </p:cNvSpPr>
          <p:nvPr/>
        </p:nvSpPr>
        <p:spPr>
          <a:xfrm>
            <a:off x="4016967" y="627302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15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8118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8"/>
          <p:cNvSpPr txBox="1"/>
          <p:nvPr/>
        </p:nvSpPr>
        <p:spPr>
          <a:xfrm>
            <a:off x="720000" y="403347"/>
            <a:ext cx="7704000" cy="184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Sua cultura organizacional reflete um firme compromisso com sustentabilidade, inovação e desenvolvimento humano. A empresa integra preocupações ambientais e sociais em sua estratégia, promovendo crescimento sustentável a curto, médio e longo prazo, destacando a </a:t>
            </a:r>
            <a:r>
              <a:rPr lang="pt-PT" sz="1200" dirty="0">
                <a:solidFill>
                  <a:schemeClr val="tx1"/>
                </a:solidFill>
                <a:ea typeface="Roboto"/>
                <a:sym typeface="Kanit Medium"/>
              </a:rPr>
              <a:t>importância </a:t>
            </a:r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da colaboração e responsabilidade </a:t>
            </a:r>
            <a:r>
              <a:rPr lang="pt-PT" sz="1200">
                <a:solidFill>
                  <a:schemeClr val="tx1"/>
                </a:solidFill>
                <a:ea typeface="Roboto"/>
                <a:sym typeface="Roboto"/>
              </a:rPr>
              <a:t>social.</a:t>
            </a:r>
            <a:endParaRPr lang="pt-PT" dirty="0">
              <a:solidFill>
                <a:schemeClr val="tx1"/>
              </a:solidFill>
              <a:ea typeface="Roboto"/>
              <a:sym typeface="Roboto"/>
            </a:endParaRPr>
          </a:p>
          <a:p>
            <a:pPr marL="171450" indent="-171450" algn="ctr">
              <a:buChar char="•"/>
            </a:pPr>
            <a:r>
              <a:rPr lang="pt-PT" sz="1200">
                <a:solidFill>
                  <a:schemeClr val="tx1"/>
                </a:solidFill>
                <a:ea typeface="Roboto"/>
                <a:sym typeface="Roboto"/>
              </a:rPr>
              <a:t> No desenvolvimento de colaboradores, a SUMOL+COMPAL busca um ambiente de trabalho inclusivo, seguro </a:t>
            </a:r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e feliz, promovendo o crescimento da equipe. Isso contribui para um ambiente organizacional saudável e motivador.</a:t>
            </a:r>
            <a:endParaRPr lang="pt-PT">
              <a:solidFill>
                <a:schemeClr val="tx1"/>
              </a:solidFill>
              <a:ea typeface="Roboto"/>
            </a:endParaRPr>
          </a:p>
          <a:p>
            <a:pPr marL="171450" indent="-171450" algn="ctr"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Quanto ao ambiente organizacional, a empresa equilibra crescimento econômico com responsabilidade ambiental, estabelecendo metas ambiciosas para gestão eficiente de recursos naturais e promoção de uma economia circular e colaborativa. Isso reflete um ambiente voltado para inovação e sustentabilidade.</a:t>
            </a:r>
            <a:endParaRPr lang="pt-PT" dirty="0">
              <a:solidFill>
                <a:schemeClr val="tx1"/>
              </a:solidFill>
            </a:endParaRPr>
          </a:p>
          <a:p>
            <a:pPr algn="ctr"/>
            <a:r>
              <a:rPr lang="pt-PT" sz="1200" dirty="0">
                <a:solidFill>
                  <a:srgbClr val="374151"/>
                </a:solidFill>
                <a:ea typeface="Roboto"/>
                <a:sym typeface="Roboto"/>
              </a:rPr>
              <a:t>.</a:t>
            </a:r>
            <a:endParaRPr lang="pt-PT" dirty="0"/>
          </a:p>
        </p:txBody>
      </p:sp>
      <p:grpSp>
        <p:nvGrpSpPr>
          <p:cNvPr id="1588" name="Google Shape;1588;p48"/>
          <p:cNvGrpSpPr/>
          <p:nvPr/>
        </p:nvGrpSpPr>
        <p:grpSpPr>
          <a:xfrm>
            <a:off x="2577814" y="2295110"/>
            <a:ext cx="1815369" cy="2237190"/>
            <a:chOff x="1472900" y="743475"/>
            <a:chExt cx="1523600" cy="1877625"/>
          </a:xfrm>
        </p:grpSpPr>
        <p:sp>
          <p:nvSpPr>
            <p:cNvPr id="1589" name="Google Shape;1589;p48"/>
            <p:cNvSpPr/>
            <p:nvPr/>
          </p:nvSpPr>
          <p:spPr>
            <a:xfrm>
              <a:off x="2230100" y="2491400"/>
              <a:ext cx="172650" cy="105500"/>
            </a:xfrm>
            <a:custGeom>
              <a:avLst/>
              <a:gdLst/>
              <a:ahLst/>
              <a:cxnLst/>
              <a:rect l="l" t="t" r="r" b="b"/>
              <a:pathLst>
                <a:path w="6906" h="4220" extrusionOk="0">
                  <a:moveTo>
                    <a:pt x="2269" y="0"/>
                  </a:moveTo>
                  <a:lnTo>
                    <a:pt x="567" y="200"/>
                  </a:lnTo>
                  <a:cubicBezTo>
                    <a:pt x="934" y="701"/>
                    <a:pt x="0" y="3069"/>
                    <a:pt x="567" y="3369"/>
                  </a:cubicBezTo>
                  <a:cubicBezTo>
                    <a:pt x="1135" y="3636"/>
                    <a:pt x="1602" y="3469"/>
                    <a:pt x="2302" y="3870"/>
                  </a:cubicBezTo>
                  <a:cubicBezTo>
                    <a:pt x="2676" y="4113"/>
                    <a:pt x="3982" y="4219"/>
                    <a:pt x="5082" y="4219"/>
                  </a:cubicBezTo>
                  <a:cubicBezTo>
                    <a:pt x="5944" y="4219"/>
                    <a:pt x="6680" y="4154"/>
                    <a:pt x="6739" y="4036"/>
                  </a:cubicBezTo>
                  <a:cubicBezTo>
                    <a:pt x="6905" y="3770"/>
                    <a:pt x="3103" y="1768"/>
                    <a:pt x="3103" y="1768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662200" y="2487225"/>
              <a:ext cx="157625" cy="133875"/>
            </a:xfrm>
            <a:custGeom>
              <a:avLst/>
              <a:gdLst/>
              <a:ahLst/>
              <a:cxnLst/>
              <a:rect l="l" t="t" r="r" b="b"/>
              <a:pathLst>
                <a:path w="6305" h="5355" extrusionOk="0">
                  <a:moveTo>
                    <a:pt x="4403" y="0"/>
                  </a:moveTo>
                  <a:lnTo>
                    <a:pt x="4136" y="768"/>
                  </a:lnTo>
                  <a:lnTo>
                    <a:pt x="3269" y="2135"/>
                  </a:lnTo>
                  <a:lnTo>
                    <a:pt x="0" y="5171"/>
                  </a:lnTo>
                  <a:cubicBezTo>
                    <a:pt x="229" y="5301"/>
                    <a:pt x="488" y="5355"/>
                    <a:pt x="761" y="5355"/>
                  </a:cubicBezTo>
                  <a:cubicBezTo>
                    <a:pt x="1961" y="5355"/>
                    <a:pt x="3441" y="4308"/>
                    <a:pt x="3903" y="4037"/>
                  </a:cubicBezTo>
                  <a:cubicBezTo>
                    <a:pt x="4470" y="3670"/>
                    <a:pt x="5104" y="3603"/>
                    <a:pt x="5471" y="3570"/>
                  </a:cubicBezTo>
                  <a:cubicBezTo>
                    <a:pt x="5838" y="3570"/>
                    <a:pt x="6271" y="3203"/>
                    <a:pt x="6305" y="2702"/>
                  </a:cubicBezTo>
                  <a:cubicBezTo>
                    <a:pt x="6305" y="2169"/>
                    <a:pt x="6305" y="0"/>
                    <a:pt x="6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744750" y="1428125"/>
              <a:ext cx="595450" cy="1078400"/>
            </a:xfrm>
            <a:custGeom>
              <a:avLst/>
              <a:gdLst/>
              <a:ahLst/>
              <a:cxnLst/>
              <a:rect l="l" t="t" r="r" b="b"/>
              <a:pathLst>
                <a:path w="23818" h="43136" extrusionOk="0">
                  <a:moveTo>
                    <a:pt x="21616" y="1"/>
                  </a:moveTo>
                  <a:lnTo>
                    <a:pt x="9374" y="935"/>
                  </a:lnTo>
                  <a:cubicBezTo>
                    <a:pt x="9374" y="935"/>
                    <a:pt x="9641" y="3837"/>
                    <a:pt x="8874" y="5805"/>
                  </a:cubicBezTo>
                  <a:cubicBezTo>
                    <a:pt x="8140" y="7806"/>
                    <a:pt x="5671" y="19948"/>
                    <a:pt x="4370" y="24185"/>
                  </a:cubicBezTo>
                  <a:cubicBezTo>
                    <a:pt x="3036" y="28421"/>
                    <a:pt x="1" y="42798"/>
                    <a:pt x="1" y="42798"/>
                  </a:cubicBezTo>
                  <a:cubicBezTo>
                    <a:pt x="1" y="42798"/>
                    <a:pt x="3169" y="43098"/>
                    <a:pt x="3803" y="43132"/>
                  </a:cubicBezTo>
                  <a:cubicBezTo>
                    <a:pt x="3804" y="43132"/>
                    <a:pt x="3805" y="43132"/>
                    <a:pt x="3806" y="43132"/>
                  </a:cubicBezTo>
                  <a:cubicBezTo>
                    <a:pt x="4450" y="43132"/>
                    <a:pt x="8742" y="32251"/>
                    <a:pt x="9941" y="28221"/>
                  </a:cubicBezTo>
                  <a:cubicBezTo>
                    <a:pt x="11108" y="24185"/>
                    <a:pt x="15145" y="13410"/>
                    <a:pt x="15145" y="13410"/>
                  </a:cubicBezTo>
                  <a:lnTo>
                    <a:pt x="17446" y="26420"/>
                  </a:lnTo>
                  <a:cubicBezTo>
                    <a:pt x="17713" y="30089"/>
                    <a:pt x="18414" y="41897"/>
                    <a:pt x="19314" y="42665"/>
                  </a:cubicBezTo>
                  <a:cubicBezTo>
                    <a:pt x="19755" y="43040"/>
                    <a:pt x="20563" y="43136"/>
                    <a:pt x="21274" y="43136"/>
                  </a:cubicBezTo>
                  <a:cubicBezTo>
                    <a:pt x="22015" y="43136"/>
                    <a:pt x="22650" y="43032"/>
                    <a:pt x="22650" y="43032"/>
                  </a:cubicBezTo>
                  <a:cubicBezTo>
                    <a:pt x="23818" y="27821"/>
                    <a:pt x="21616" y="1"/>
                    <a:pt x="21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2149200" y="1451475"/>
              <a:ext cx="7525" cy="194325"/>
            </a:xfrm>
            <a:custGeom>
              <a:avLst/>
              <a:gdLst/>
              <a:ahLst/>
              <a:cxnLst/>
              <a:rect l="l" t="t" r="r" b="b"/>
              <a:pathLst>
                <a:path w="301" h="7773" fill="none" extrusionOk="0">
                  <a:moveTo>
                    <a:pt x="1" y="1"/>
                  </a:moveTo>
                  <a:cubicBezTo>
                    <a:pt x="1" y="1"/>
                    <a:pt x="301" y="5972"/>
                    <a:pt x="168" y="7773"/>
                  </a:cubicBezTo>
                </a:path>
              </a:pathLst>
            </a:custGeom>
            <a:noFill/>
            <a:ln w="5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54200" y="1457325"/>
              <a:ext cx="37550" cy="121775"/>
            </a:xfrm>
            <a:custGeom>
              <a:avLst/>
              <a:gdLst/>
              <a:ahLst/>
              <a:cxnLst/>
              <a:rect l="l" t="t" r="r" b="b"/>
              <a:pathLst>
                <a:path w="1502" h="4871" fill="none" extrusionOk="0">
                  <a:moveTo>
                    <a:pt x="1135" y="0"/>
                  </a:moveTo>
                  <a:cubicBezTo>
                    <a:pt x="1135" y="0"/>
                    <a:pt x="1502" y="2335"/>
                    <a:pt x="1135" y="3403"/>
                  </a:cubicBezTo>
                  <a:cubicBezTo>
                    <a:pt x="768" y="4470"/>
                    <a:pt x="1" y="4870"/>
                    <a:pt x="1" y="4870"/>
                  </a:cubicBezTo>
                </a:path>
              </a:pathLst>
            </a:custGeom>
            <a:noFill/>
            <a:ln w="5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239275" y="1451475"/>
              <a:ext cx="53400" cy="85925"/>
            </a:xfrm>
            <a:custGeom>
              <a:avLst/>
              <a:gdLst/>
              <a:ahLst/>
              <a:cxnLst/>
              <a:rect l="l" t="t" r="r" b="b"/>
              <a:pathLst>
                <a:path w="2136" h="3437" fill="none" extrusionOk="0">
                  <a:moveTo>
                    <a:pt x="67" y="1"/>
                  </a:moveTo>
                  <a:cubicBezTo>
                    <a:pt x="67" y="1"/>
                    <a:pt x="0" y="2903"/>
                    <a:pt x="2135" y="3437"/>
                  </a:cubicBezTo>
                </a:path>
              </a:pathLst>
            </a:custGeom>
            <a:noFill/>
            <a:ln w="5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969900" y="1474000"/>
              <a:ext cx="52575" cy="90925"/>
            </a:xfrm>
            <a:custGeom>
              <a:avLst/>
              <a:gdLst/>
              <a:ahLst/>
              <a:cxnLst/>
              <a:rect l="l" t="t" r="r" b="b"/>
              <a:pathLst>
                <a:path w="2103" h="3637" fill="none" extrusionOk="0">
                  <a:moveTo>
                    <a:pt x="2102" y="0"/>
                  </a:moveTo>
                  <a:cubicBezTo>
                    <a:pt x="2102" y="0"/>
                    <a:pt x="1969" y="3303"/>
                    <a:pt x="1" y="3636"/>
                  </a:cubicBezTo>
                </a:path>
              </a:pathLst>
            </a:custGeom>
            <a:noFill/>
            <a:ln w="5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801450" y="1596575"/>
              <a:ext cx="184325" cy="702200"/>
            </a:xfrm>
            <a:custGeom>
              <a:avLst/>
              <a:gdLst/>
              <a:ahLst/>
              <a:cxnLst/>
              <a:rect l="l" t="t" r="r" b="b"/>
              <a:pathLst>
                <a:path w="7373" h="28088" fill="none" extrusionOk="0">
                  <a:moveTo>
                    <a:pt x="7306" y="1"/>
                  </a:moveTo>
                  <a:cubicBezTo>
                    <a:pt x="7306" y="1"/>
                    <a:pt x="7373" y="2503"/>
                    <a:pt x="6639" y="4738"/>
                  </a:cubicBezTo>
                  <a:cubicBezTo>
                    <a:pt x="5905" y="6973"/>
                    <a:pt x="2569" y="19315"/>
                    <a:pt x="1902" y="21283"/>
                  </a:cubicBezTo>
                  <a:cubicBezTo>
                    <a:pt x="1202" y="23218"/>
                    <a:pt x="1" y="28088"/>
                    <a:pt x="1" y="28088"/>
                  </a:cubicBezTo>
                </a:path>
              </a:pathLst>
            </a:custGeom>
            <a:noFill/>
            <a:ln w="5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2899750" y="874400"/>
              <a:ext cx="96750" cy="75925"/>
            </a:xfrm>
            <a:custGeom>
              <a:avLst/>
              <a:gdLst/>
              <a:ahLst/>
              <a:cxnLst/>
              <a:rect l="l" t="t" r="r" b="b"/>
              <a:pathLst>
                <a:path w="3870" h="3037" extrusionOk="0">
                  <a:moveTo>
                    <a:pt x="3503" y="1"/>
                  </a:moveTo>
                  <a:lnTo>
                    <a:pt x="0" y="2536"/>
                  </a:lnTo>
                  <a:lnTo>
                    <a:pt x="367" y="3036"/>
                  </a:lnTo>
                  <a:lnTo>
                    <a:pt x="3870" y="534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2797175" y="902750"/>
              <a:ext cx="158475" cy="118450"/>
            </a:xfrm>
            <a:custGeom>
              <a:avLst/>
              <a:gdLst/>
              <a:ahLst/>
              <a:cxnLst/>
              <a:rect l="l" t="t" r="r" b="b"/>
              <a:pathLst>
                <a:path w="6339" h="4738" extrusionOk="0">
                  <a:moveTo>
                    <a:pt x="4904" y="1"/>
                  </a:moveTo>
                  <a:cubicBezTo>
                    <a:pt x="4704" y="1"/>
                    <a:pt x="4503" y="67"/>
                    <a:pt x="4337" y="167"/>
                  </a:cubicBezTo>
                  <a:cubicBezTo>
                    <a:pt x="3903" y="401"/>
                    <a:pt x="3136" y="868"/>
                    <a:pt x="2702" y="1368"/>
                  </a:cubicBezTo>
                  <a:cubicBezTo>
                    <a:pt x="2068" y="2035"/>
                    <a:pt x="0" y="2869"/>
                    <a:pt x="0" y="2869"/>
                  </a:cubicBezTo>
                  <a:lnTo>
                    <a:pt x="501" y="4737"/>
                  </a:lnTo>
                  <a:cubicBezTo>
                    <a:pt x="1535" y="3737"/>
                    <a:pt x="3469" y="3103"/>
                    <a:pt x="4370" y="2869"/>
                  </a:cubicBezTo>
                  <a:cubicBezTo>
                    <a:pt x="5237" y="2636"/>
                    <a:pt x="6338" y="568"/>
                    <a:pt x="6338" y="568"/>
                  </a:cubicBezTo>
                  <a:lnTo>
                    <a:pt x="6338" y="568"/>
                  </a:lnTo>
                  <a:lnTo>
                    <a:pt x="4637" y="1635"/>
                  </a:lnTo>
                  <a:lnTo>
                    <a:pt x="4403" y="1168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C38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990750" y="798525"/>
              <a:ext cx="142625" cy="221550"/>
            </a:xfrm>
            <a:custGeom>
              <a:avLst/>
              <a:gdLst/>
              <a:ahLst/>
              <a:cxnLst/>
              <a:rect l="l" t="t" r="r" b="b"/>
              <a:pathLst>
                <a:path w="5705" h="8862" extrusionOk="0">
                  <a:moveTo>
                    <a:pt x="4537" y="0"/>
                  </a:moveTo>
                  <a:cubicBezTo>
                    <a:pt x="4537" y="0"/>
                    <a:pt x="735" y="534"/>
                    <a:pt x="368" y="1468"/>
                  </a:cubicBezTo>
                  <a:cubicBezTo>
                    <a:pt x="1" y="2435"/>
                    <a:pt x="1535" y="4336"/>
                    <a:pt x="1535" y="4336"/>
                  </a:cubicBezTo>
                  <a:lnTo>
                    <a:pt x="2202" y="8640"/>
                  </a:lnTo>
                  <a:cubicBezTo>
                    <a:pt x="2721" y="8799"/>
                    <a:pt x="3175" y="8862"/>
                    <a:pt x="3569" y="8862"/>
                  </a:cubicBezTo>
                  <a:cubicBezTo>
                    <a:pt x="5076" y="8862"/>
                    <a:pt x="5705" y="7939"/>
                    <a:pt x="5705" y="7939"/>
                  </a:cubicBezTo>
                  <a:lnTo>
                    <a:pt x="4838" y="4503"/>
                  </a:lnTo>
                  <a:cubicBezTo>
                    <a:pt x="5605" y="4303"/>
                    <a:pt x="5672" y="3169"/>
                    <a:pt x="5171" y="2235"/>
                  </a:cubicBezTo>
                  <a:cubicBezTo>
                    <a:pt x="4671" y="1301"/>
                    <a:pt x="4537" y="0"/>
                    <a:pt x="4537" y="0"/>
                  </a:cubicBezTo>
                  <a:close/>
                </a:path>
              </a:pathLst>
            </a:custGeom>
            <a:solidFill>
              <a:srgbClr val="C38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591300" y="961700"/>
              <a:ext cx="1244250" cy="677450"/>
            </a:xfrm>
            <a:custGeom>
              <a:avLst/>
              <a:gdLst/>
              <a:ahLst/>
              <a:cxnLst/>
              <a:rect l="l" t="t" r="r" b="b"/>
              <a:pathLst>
                <a:path w="49770" h="27098" extrusionOk="0">
                  <a:moveTo>
                    <a:pt x="21662" y="0"/>
                  </a:moveTo>
                  <a:cubicBezTo>
                    <a:pt x="21523" y="0"/>
                    <a:pt x="21416" y="11"/>
                    <a:pt x="21416" y="11"/>
                  </a:cubicBezTo>
                  <a:lnTo>
                    <a:pt x="21416" y="378"/>
                  </a:lnTo>
                  <a:cubicBezTo>
                    <a:pt x="21416" y="378"/>
                    <a:pt x="20749" y="912"/>
                    <a:pt x="20482" y="1145"/>
                  </a:cubicBezTo>
                  <a:cubicBezTo>
                    <a:pt x="20182" y="1345"/>
                    <a:pt x="20315" y="1979"/>
                    <a:pt x="20315" y="1979"/>
                  </a:cubicBezTo>
                  <a:lnTo>
                    <a:pt x="19515" y="1279"/>
                  </a:lnTo>
                  <a:cubicBezTo>
                    <a:pt x="18848" y="1212"/>
                    <a:pt x="18014" y="912"/>
                    <a:pt x="18014" y="912"/>
                  </a:cubicBezTo>
                  <a:cubicBezTo>
                    <a:pt x="17979" y="904"/>
                    <a:pt x="17948" y="901"/>
                    <a:pt x="17919" y="901"/>
                  </a:cubicBezTo>
                  <a:cubicBezTo>
                    <a:pt x="17551" y="901"/>
                    <a:pt x="17580" y="1445"/>
                    <a:pt x="17580" y="1445"/>
                  </a:cubicBezTo>
                  <a:cubicBezTo>
                    <a:pt x="17580" y="1445"/>
                    <a:pt x="15345" y="2146"/>
                    <a:pt x="13277" y="2913"/>
                  </a:cubicBezTo>
                  <a:cubicBezTo>
                    <a:pt x="11242" y="3680"/>
                    <a:pt x="9441" y="6683"/>
                    <a:pt x="8874" y="8450"/>
                  </a:cubicBezTo>
                  <a:cubicBezTo>
                    <a:pt x="8307" y="10218"/>
                    <a:pt x="6739" y="17257"/>
                    <a:pt x="6739" y="17257"/>
                  </a:cubicBezTo>
                  <a:cubicBezTo>
                    <a:pt x="6734" y="17256"/>
                    <a:pt x="6730" y="17256"/>
                    <a:pt x="6725" y="17256"/>
                  </a:cubicBezTo>
                  <a:cubicBezTo>
                    <a:pt x="6141" y="17256"/>
                    <a:pt x="6301" y="19361"/>
                    <a:pt x="5705" y="19759"/>
                  </a:cubicBezTo>
                  <a:cubicBezTo>
                    <a:pt x="5104" y="20192"/>
                    <a:pt x="1" y="24162"/>
                    <a:pt x="1" y="24162"/>
                  </a:cubicBezTo>
                  <a:lnTo>
                    <a:pt x="768" y="27097"/>
                  </a:lnTo>
                  <a:cubicBezTo>
                    <a:pt x="768" y="27097"/>
                    <a:pt x="10308" y="23261"/>
                    <a:pt x="11642" y="21793"/>
                  </a:cubicBezTo>
                  <a:cubicBezTo>
                    <a:pt x="13010" y="20326"/>
                    <a:pt x="14044" y="15122"/>
                    <a:pt x="14044" y="15122"/>
                  </a:cubicBezTo>
                  <a:lnTo>
                    <a:pt x="14845" y="17924"/>
                  </a:lnTo>
                  <a:cubicBezTo>
                    <a:pt x="14845" y="17924"/>
                    <a:pt x="14611" y="20192"/>
                    <a:pt x="15012" y="20492"/>
                  </a:cubicBezTo>
                  <a:cubicBezTo>
                    <a:pt x="15210" y="20645"/>
                    <a:pt x="15812" y="20707"/>
                    <a:pt x="16607" y="20707"/>
                  </a:cubicBezTo>
                  <a:cubicBezTo>
                    <a:pt x="17554" y="20707"/>
                    <a:pt x="18774" y="20619"/>
                    <a:pt x="19915" y="20492"/>
                  </a:cubicBezTo>
                  <a:cubicBezTo>
                    <a:pt x="21847" y="20311"/>
                    <a:pt x="23971" y="19911"/>
                    <a:pt x="25494" y="19911"/>
                  </a:cubicBezTo>
                  <a:cubicBezTo>
                    <a:pt x="25654" y="19911"/>
                    <a:pt x="25807" y="19916"/>
                    <a:pt x="25953" y="19925"/>
                  </a:cubicBezTo>
                  <a:cubicBezTo>
                    <a:pt x="26032" y="19929"/>
                    <a:pt x="26110" y="19930"/>
                    <a:pt x="26185" y="19930"/>
                  </a:cubicBezTo>
                  <a:cubicBezTo>
                    <a:pt x="27587" y="19930"/>
                    <a:pt x="28198" y="19348"/>
                    <a:pt x="28388" y="18524"/>
                  </a:cubicBezTo>
                  <a:cubicBezTo>
                    <a:pt x="28621" y="17657"/>
                    <a:pt x="27621" y="16089"/>
                    <a:pt x="27854" y="14855"/>
                  </a:cubicBezTo>
                  <a:cubicBezTo>
                    <a:pt x="28054" y="13587"/>
                    <a:pt x="28755" y="8450"/>
                    <a:pt x="28755" y="8450"/>
                  </a:cubicBezTo>
                  <a:cubicBezTo>
                    <a:pt x="28755" y="8450"/>
                    <a:pt x="32859" y="9101"/>
                    <a:pt x="36231" y="9101"/>
                  </a:cubicBezTo>
                  <a:cubicBezTo>
                    <a:pt x="37180" y="9101"/>
                    <a:pt x="38070" y="9049"/>
                    <a:pt x="38795" y="8917"/>
                  </a:cubicBezTo>
                  <a:cubicBezTo>
                    <a:pt x="42064" y="8350"/>
                    <a:pt x="49770" y="3047"/>
                    <a:pt x="49770" y="3047"/>
                  </a:cubicBezTo>
                  <a:lnTo>
                    <a:pt x="48369" y="178"/>
                  </a:lnTo>
                  <a:lnTo>
                    <a:pt x="39062" y="3047"/>
                  </a:lnTo>
                  <a:cubicBezTo>
                    <a:pt x="39062" y="2902"/>
                    <a:pt x="38936" y="2854"/>
                    <a:pt x="38768" y="2854"/>
                  </a:cubicBezTo>
                  <a:cubicBezTo>
                    <a:pt x="38432" y="2854"/>
                    <a:pt x="37928" y="3047"/>
                    <a:pt x="37928" y="3047"/>
                  </a:cubicBezTo>
                  <a:cubicBezTo>
                    <a:pt x="37928" y="3047"/>
                    <a:pt x="32391" y="1712"/>
                    <a:pt x="28321" y="978"/>
                  </a:cubicBezTo>
                  <a:cubicBezTo>
                    <a:pt x="26189" y="594"/>
                    <a:pt x="24744" y="502"/>
                    <a:pt x="23851" y="502"/>
                  </a:cubicBezTo>
                  <a:cubicBezTo>
                    <a:pt x="23039" y="502"/>
                    <a:pt x="22684" y="578"/>
                    <a:pt x="22684" y="578"/>
                  </a:cubicBezTo>
                  <a:cubicBezTo>
                    <a:pt x="22684" y="578"/>
                    <a:pt x="22417" y="345"/>
                    <a:pt x="22250" y="144"/>
                  </a:cubicBezTo>
                  <a:cubicBezTo>
                    <a:pt x="22150" y="24"/>
                    <a:pt x="21870" y="0"/>
                    <a:pt x="21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035800" y="1000325"/>
              <a:ext cx="41725" cy="31725"/>
            </a:xfrm>
            <a:custGeom>
              <a:avLst/>
              <a:gdLst/>
              <a:ahLst/>
              <a:cxnLst/>
              <a:rect l="l" t="t" r="r" b="b"/>
              <a:pathLst>
                <a:path w="1669" h="1269" fill="none" extrusionOk="0">
                  <a:moveTo>
                    <a:pt x="1668" y="0"/>
                  </a:moveTo>
                  <a:lnTo>
                    <a:pt x="1468" y="1268"/>
                  </a:lnTo>
                  <a:cubicBezTo>
                    <a:pt x="1468" y="1268"/>
                    <a:pt x="834" y="1068"/>
                    <a:pt x="0" y="134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05850" y="985325"/>
              <a:ext cx="50050" cy="37550"/>
            </a:xfrm>
            <a:custGeom>
              <a:avLst/>
              <a:gdLst/>
              <a:ahLst/>
              <a:cxnLst/>
              <a:rect l="l" t="t" r="r" b="b"/>
              <a:pathLst>
                <a:path w="2002" h="1502" fill="none" extrusionOk="0">
                  <a:moveTo>
                    <a:pt x="0" y="500"/>
                  </a:moveTo>
                  <a:lnTo>
                    <a:pt x="701" y="1501"/>
                  </a:lnTo>
                  <a:cubicBezTo>
                    <a:pt x="701" y="1501"/>
                    <a:pt x="1134" y="1301"/>
                    <a:pt x="1268" y="1001"/>
                  </a:cubicBezTo>
                  <a:cubicBezTo>
                    <a:pt x="1401" y="701"/>
                    <a:pt x="2002" y="0"/>
                    <a:pt x="2002" y="0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531975" y="1052025"/>
              <a:ext cx="36725" cy="44225"/>
            </a:xfrm>
            <a:custGeom>
              <a:avLst/>
              <a:gdLst/>
              <a:ahLst/>
              <a:cxnLst/>
              <a:rect l="l" t="t" r="r" b="b"/>
              <a:pathLst>
                <a:path w="1469" h="1769" fill="none" extrusionOk="0">
                  <a:moveTo>
                    <a:pt x="1268" y="1"/>
                  </a:moveTo>
                  <a:cubicBezTo>
                    <a:pt x="1268" y="1"/>
                    <a:pt x="1468" y="1302"/>
                    <a:pt x="1" y="1769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105850" y="1022850"/>
              <a:ext cx="55900" cy="442825"/>
            </a:xfrm>
            <a:custGeom>
              <a:avLst/>
              <a:gdLst/>
              <a:ahLst/>
              <a:cxnLst/>
              <a:rect l="l" t="t" r="r" b="b"/>
              <a:pathLst>
                <a:path w="2236" h="17713" fill="none" extrusionOk="0">
                  <a:moveTo>
                    <a:pt x="0" y="0"/>
                  </a:moveTo>
                  <a:cubicBezTo>
                    <a:pt x="0" y="0"/>
                    <a:pt x="134" y="1868"/>
                    <a:pt x="434" y="3102"/>
                  </a:cubicBezTo>
                  <a:cubicBezTo>
                    <a:pt x="734" y="4303"/>
                    <a:pt x="1701" y="8006"/>
                    <a:pt x="1668" y="9640"/>
                  </a:cubicBezTo>
                  <a:cubicBezTo>
                    <a:pt x="1635" y="11275"/>
                    <a:pt x="2235" y="17713"/>
                    <a:pt x="2235" y="17713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889850" y="1077050"/>
              <a:ext cx="69250" cy="115100"/>
            </a:xfrm>
            <a:custGeom>
              <a:avLst/>
              <a:gdLst/>
              <a:ahLst/>
              <a:cxnLst/>
              <a:rect l="l" t="t" r="r" b="b"/>
              <a:pathLst>
                <a:path w="2770" h="4604" fill="none" extrusionOk="0">
                  <a:moveTo>
                    <a:pt x="1" y="0"/>
                  </a:moveTo>
                  <a:cubicBezTo>
                    <a:pt x="1" y="0"/>
                    <a:pt x="2669" y="801"/>
                    <a:pt x="2769" y="4604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768100" y="1396450"/>
              <a:ext cx="52575" cy="24200"/>
            </a:xfrm>
            <a:custGeom>
              <a:avLst/>
              <a:gdLst/>
              <a:ahLst/>
              <a:cxnLst/>
              <a:rect l="l" t="t" r="r" b="b"/>
              <a:pathLst>
                <a:path w="2103" h="968" fill="none" extrusionOk="0">
                  <a:moveTo>
                    <a:pt x="1" y="0"/>
                  </a:moveTo>
                  <a:cubicBezTo>
                    <a:pt x="1" y="0"/>
                    <a:pt x="1335" y="968"/>
                    <a:pt x="2102" y="801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756425" y="1447300"/>
              <a:ext cx="45050" cy="4200"/>
            </a:xfrm>
            <a:custGeom>
              <a:avLst/>
              <a:gdLst/>
              <a:ahLst/>
              <a:cxnLst/>
              <a:rect l="l" t="t" r="r" b="b"/>
              <a:pathLst>
                <a:path w="1802" h="168" fill="none" extrusionOk="0">
                  <a:moveTo>
                    <a:pt x="1" y="168"/>
                  </a:moveTo>
                  <a:cubicBezTo>
                    <a:pt x="1" y="168"/>
                    <a:pt x="1301" y="1"/>
                    <a:pt x="1802" y="168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72900" y="1354750"/>
              <a:ext cx="333575" cy="344425"/>
            </a:xfrm>
            <a:custGeom>
              <a:avLst/>
              <a:gdLst/>
              <a:ahLst/>
              <a:cxnLst/>
              <a:rect l="l" t="t" r="r" b="b"/>
              <a:pathLst>
                <a:path w="13343" h="13777" extrusionOk="0">
                  <a:moveTo>
                    <a:pt x="8706" y="0"/>
                  </a:moveTo>
                  <a:lnTo>
                    <a:pt x="0" y="3269"/>
                  </a:lnTo>
                  <a:lnTo>
                    <a:pt x="4603" y="13777"/>
                  </a:lnTo>
                  <a:lnTo>
                    <a:pt x="13343" y="10541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472900" y="1333900"/>
              <a:ext cx="300225" cy="365275"/>
            </a:xfrm>
            <a:custGeom>
              <a:avLst/>
              <a:gdLst/>
              <a:ahLst/>
              <a:cxnLst/>
              <a:rect l="l" t="t" r="r" b="b"/>
              <a:pathLst>
                <a:path w="12009" h="14611" extrusionOk="0">
                  <a:moveTo>
                    <a:pt x="7405" y="0"/>
                  </a:moveTo>
                  <a:lnTo>
                    <a:pt x="0" y="4103"/>
                  </a:lnTo>
                  <a:lnTo>
                    <a:pt x="4603" y="14611"/>
                  </a:lnTo>
                  <a:lnTo>
                    <a:pt x="12009" y="1050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508650" y="1531525"/>
              <a:ext cx="42650" cy="83550"/>
            </a:xfrm>
            <a:custGeom>
              <a:avLst/>
              <a:gdLst/>
              <a:ahLst/>
              <a:cxnLst/>
              <a:rect l="l" t="t" r="r" b="b"/>
              <a:pathLst>
                <a:path w="1706" h="3342" extrusionOk="0">
                  <a:moveTo>
                    <a:pt x="759" y="0"/>
                  </a:moveTo>
                  <a:cubicBezTo>
                    <a:pt x="500" y="0"/>
                    <a:pt x="337" y="1005"/>
                    <a:pt x="305" y="1202"/>
                  </a:cubicBezTo>
                  <a:cubicBezTo>
                    <a:pt x="1" y="3116"/>
                    <a:pt x="1412" y="3342"/>
                    <a:pt x="1667" y="3342"/>
                  </a:cubicBezTo>
                  <a:cubicBezTo>
                    <a:pt x="1692" y="3342"/>
                    <a:pt x="1706" y="3340"/>
                    <a:pt x="1706" y="3337"/>
                  </a:cubicBezTo>
                  <a:lnTo>
                    <a:pt x="1372" y="2570"/>
                  </a:lnTo>
                  <a:lnTo>
                    <a:pt x="1272" y="1535"/>
                  </a:lnTo>
                  <a:cubicBezTo>
                    <a:pt x="1272" y="1535"/>
                    <a:pt x="1439" y="902"/>
                    <a:pt x="1272" y="768"/>
                  </a:cubicBezTo>
                  <a:cubicBezTo>
                    <a:pt x="1258" y="754"/>
                    <a:pt x="1241" y="748"/>
                    <a:pt x="1222" y="748"/>
                  </a:cubicBezTo>
                  <a:cubicBezTo>
                    <a:pt x="1059" y="748"/>
                    <a:pt x="738" y="1202"/>
                    <a:pt x="738" y="1202"/>
                  </a:cubicBezTo>
                  <a:cubicBezTo>
                    <a:pt x="738" y="1202"/>
                    <a:pt x="1072" y="34"/>
                    <a:pt x="772" y="1"/>
                  </a:cubicBezTo>
                  <a:cubicBezTo>
                    <a:pt x="767" y="1"/>
                    <a:pt x="763" y="0"/>
                    <a:pt x="759" y="0"/>
                  </a:cubicBezTo>
                  <a:close/>
                </a:path>
              </a:pathLst>
            </a:custGeom>
            <a:solidFill>
              <a:srgbClr val="C38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79225" y="1121250"/>
              <a:ext cx="111775" cy="75900"/>
            </a:xfrm>
            <a:custGeom>
              <a:avLst/>
              <a:gdLst/>
              <a:ahLst/>
              <a:cxnLst/>
              <a:rect l="l" t="t" r="r" b="b"/>
              <a:pathLst>
                <a:path w="4471" h="3036" fill="none" extrusionOk="0">
                  <a:moveTo>
                    <a:pt x="3770" y="0"/>
                  </a:moveTo>
                  <a:lnTo>
                    <a:pt x="167" y="267"/>
                  </a:lnTo>
                  <a:cubicBezTo>
                    <a:pt x="167" y="267"/>
                    <a:pt x="1" y="3036"/>
                    <a:pt x="2236" y="3036"/>
                  </a:cubicBezTo>
                  <a:cubicBezTo>
                    <a:pt x="4470" y="3036"/>
                    <a:pt x="3937" y="267"/>
                    <a:pt x="3937" y="267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1982425" y="743475"/>
              <a:ext cx="179800" cy="163475"/>
            </a:xfrm>
            <a:custGeom>
              <a:avLst/>
              <a:gdLst/>
              <a:ahLst/>
              <a:cxnLst/>
              <a:rect l="l" t="t" r="r" b="b"/>
              <a:pathLst>
                <a:path w="7192" h="6539" extrusionOk="0">
                  <a:moveTo>
                    <a:pt x="5089" y="1"/>
                  </a:moveTo>
                  <a:cubicBezTo>
                    <a:pt x="3524" y="1"/>
                    <a:pt x="2435" y="1201"/>
                    <a:pt x="2435" y="1201"/>
                  </a:cubicBezTo>
                  <a:cubicBezTo>
                    <a:pt x="2435" y="1201"/>
                    <a:pt x="2177" y="1113"/>
                    <a:pt x="1823" y="1113"/>
                  </a:cubicBezTo>
                  <a:cubicBezTo>
                    <a:pt x="1425" y="1113"/>
                    <a:pt x="907" y="1225"/>
                    <a:pt x="501" y="1702"/>
                  </a:cubicBezTo>
                  <a:cubicBezTo>
                    <a:pt x="0" y="2269"/>
                    <a:pt x="334" y="3536"/>
                    <a:pt x="334" y="3536"/>
                  </a:cubicBezTo>
                  <a:cubicBezTo>
                    <a:pt x="334" y="3536"/>
                    <a:pt x="67" y="4237"/>
                    <a:pt x="434" y="4971"/>
                  </a:cubicBezTo>
                  <a:cubicBezTo>
                    <a:pt x="801" y="5705"/>
                    <a:pt x="1835" y="6538"/>
                    <a:pt x="1835" y="6538"/>
                  </a:cubicBezTo>
                  <a:lnTo>
                    <a:pt x="2002" y="5805"/>
                  </a:lnTo>
                  <a:lnTo>
                    <a:pt x="2002" y="5805"/>
                  </a:lnTo>
                  <a:cubicBezTo>
                    <a:pt x="1992" y="5805"/>
                    <a:pt x="1982" y="5805"/>
                    <a:pt x="1972" y="5805"/>
                  </a:cubicBezTo>
                  <a:cubicBezTo>
                    <a:pt x="1299" y="5805"/>
                    <a:pt x="1235" y="4704"/>
                    <a:pt x="1235" y="4704"/>
                  </a:cubicBezTo>
                  <a:lnTo>
                    <a:pt x="1235" y="4704"/>
                  </a:lnTo>
                  <a:cubicBezTo>
                    <a:pt x="1421" y="4813"/>
                    <a:pt x="1572" y="4842"/>
                    <a:pt x="1679" y="4842"/>
                  </a:cubicBezTo>
                  <a:cubicBezTo>
                    <a:pt x="1802" y="4842"/>
                    <a:pt x="1868" y="4804"/>
                    <a:pt x="1868" y="4804"/>
                  </a:cubicBezTo>
                  <a:cubicBezTo>
                    <a:pt x="1868" y="4804"/>
                    <a:pt x="1972" y="5193"/>
                    <a:pt x="2157" y="5193"/>
                  </a:cubicBezTo>
                  <a:cubicBezTo>
                    <a:pt x="2182" y="5193"/>
                    <a:pt x="2208" y="5187"/>
                    <a:pt x="2235" y="5171"/>
                  </a:cubicBezTo>
                  <a:cubicBezTo>
                    <a:pt x="2469" y="5037"/>
                    <a:pt x="1868" y="3837"/>
                    <a:pt x="1868" y="3837"/>
                  </a:cubicBezTo>
                  <a:lnTo>
                    <a:pt x="1868" y="3837"/>
                  </a:lnTo>
                  <a:cubicBezTo>
                    <a:pt x="1922" y="3841"/>
                    <a:pt x="1974" y="3843"/>
                    <a:pt x="2023" y="3843"/>
                  </a:cubicBezTo>
                  <a:cubicBezTo>
                    <a:pt x="3078" y="3843"/>
                    <a:pt x="3169" y="2869"/>
                    <a:pt x="3169" y="2869"/>
                  </a:cubicBezTo>
                  <a:cubicBezTo>
                    <a:pt x="3382" y="2916"/>
                    <a:pt x="3588" y="2937"/>
                    <a:pt x="3786" y="2937"/>
                  </a:cubicBezTo>
                  <a:cubicBezTo>
                    <a:pt x="6005" y="2937"/>
                    <a:pt x="7191" y="248"/>
                    <a:pt x="5538" y="34"/>
                  </a:cubicBezTo>
                  <a:cubicBezTo>
                    <a:pt x="5384" y="11"/>
                    <a:pt x="5235" y="1"/>
                    <a:pt x="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304325" y="1032025"/>
              <a:ext cx="11700" cy="140950"/>
            </a:xfrm>
            <a:custGeom>
              <a:avLst/>
              <a:gdLst/>
              <a:ahLst/>
              <a:cxnLst/>
              <a:rect l="l" t="t" r="r" b="b"/>
              <a:pathLst>
                <a:path w="468" h="5638" fill="none" extrusionOk="0">
                  <a:moveTo>
                    <a:pt x="234" y="5637"/>
                  </a:moveTo>
                  <a:cubicBezTo>
                    <a:pt x="334" y="4870"/>
                    <a:pt x="134" y="3736"/>
                    <a:pt x="300" y="2669"/>
                  </a:cubicBezTo>
                  <a:cubicBezTo>
                    <a:pt x="467" y="1601"/>
                    <a:pt x="0" y="0"/>
                    <a:pt x="0" y="0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310150" y="1062875"/>
              <a:ext cx="26725" cy="74250"/>
            </a:xfrm>
            <a:custGeom>
              <a:avLst/>
              <a:gdLst/>
              <a:ahLst/>
              <a:cxnLst/>
              <a:rect l="l" t="t" r="r" b="b"/>
              <a:pathLst>
                <a:path w="1069" h="2970" fill="none" extrusionOk="0">
                  <a:moveTo>
                    <a:pt x="1068" y="0"/>
                  </a:moveTo>
                  <a:cubicBezTo>
                    <a:pt x="1068" y="0"/>
                    <a:pt x="701" y="2369"/>
                    <a:pt x="1" y="2969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523650" y="1052025"/>
              <a:ext cx="15850" cy="15050"/>
            </a:xfrm>
            <a:custGeom>
              <a:avLst/>
              <a:gdLst/>
              <a:ahLst/>
              <a:cxnLst/>
              <a:rect l="l" t="t" r="r" b="b"/>
              <a:pathLst>
                <a:path w="634" h="602" fill="none" extrusionOk="0">
                  <a:moveTo>
                    <a:pt x="634" y="1"/>
                  </a:moveTo>
                  <a:lnTo>
                    <a:pt x="0" y="601"/>
                  </a:ln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48"/>
          <p:cNvGrpSpPr/>
          <p:nvPr/>
        </p:nvGrpSpPr>
        <p:grpSpPr>
          <a:xfrm>
            <a:off x="5697732" y="2403942"/>
            <a:ext cx="868455" cy="2128168"/>
            <a:chOff x="1983250" y="3038450"/>
            <a:chExt cx="728875" cy="1786125"/>
          </a:xfrm>
        </p:grpSpPr>
        <p:sp>
          <p:nvSpPr>
            <p:cNvPr id="1617" name="Google Shape;1617;p48"/>
            <p:cNvSpPr/>
            <p:nvPr/>
          </p:nvSpPr>
          <p:spPr>
            <a:xfrm>
              <a:off x="1983250" y="3292800"/>
              <a:ext cx="319425" cy="178475"/>
            </a:xfrm>
            <a:custGeom>
              <a:avLst/>
              <a:gdLst/>
              <a:ahLst/>
              <a:cxnLst/>
              <a:rect l="l" t="t" r="r" b="b"/>
              <a:pathLst>
                <a:path w="12777" h="7139" extrusionOk="0">
                  <a:moveTo>
                    <a:pt x="601" y="0"/>
                  </a:moveTo>
                  <a:cubicBezTo>
                    <a:pt x="268" y="0"/>
                    <a:pt x="1" y="301"/>
                    <a:pt x="67" y="634"/>
                  </a:cubicBezTo>
                  <a:lnTo>
                    <a:pt x="1135" y="6672"/>
                  </a:lnTo>
                  <a:cubicBezTo>
                    <a:pt x="1168" y="6939"/>
                    <a:pt x="1402" y="7139"/>
                    <a:pt x="1669" y="7139"/>
                  </a:cubicBezTo>
                  <a:lnTo>
                    <a:pt x="12176" y="7139"/>
                  </a:lnTo>
                  <a:cubicBezTo>
                    <a:pt x="12510" y="7139"/>
                    <a:pt x="12776" y="6839"/>
                    <a:pt x="12710" y="6472"/>
                  </a:cubicBezTo>
                  <a:lnTo>
                    <a:pt x="11642" y="434"/>
                  </a:lnTo>
                  <a:cubicBezTo>
                    <a:pt x="11609" y="201"/>
                    <a:pt x="11375" y="0"/>
                    <a:pt x="11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001600" y="3309475"/>
              <a:ext cx="282725" cy="145125"/>
            </a:xfrm>
            <a:custGeom>
              <a:avLst/>
              <a:gdLst/>
              <a:ahLst/>
              <a:cxnLst/>
              <a:rect l="l" t="t" r="r" b="b"/>
              <a:pathLst>
                <a:path w="11309" h="5805" extrusionOk="0">
                  <a:moveTo>
                    <a:pt x="501" y="1"/>
                  </a:moveTo>
                  <a:cubicBezTo>
                    <a:pt x="234" y="1"/>
                    <a:pt x="1" y="267"/>
                    <a:pt x="67" y="534"/>
                  </a:cubicBezTo>
                  <a:lnTo>
                    <a:pt x="935" y="5438"/>
                  </a:lnTo>
                  <a:cubicBezTo>
                    <a:pt x="968" y="5638"/>
                    <a:pt x="1135" y="5805"/>
                    <a:pt x="1368" y="5805"/>
                  </a:cubicBezTo>
                  <a:lnTo>
                    <a:pt x="10808" y="5805"/>
                  </a:lnTo>
                  <a:cubicBezTo>
                    <a:pt x="11075" y="5805"/>
                    <a:pt x="11309" y="5538"/>
                    <a:pt x="11242" y="5271"/>
                  </a:cubicBezTo>
                  <a:lnTo>
                    <a:pt x="10375" y="368"/>
                  </a:lnTo>
                  <a:cubicBezTo>
                    <a:pt x="10341" y="167"/>
                    <a:pt x="10174" y="1"/>
                    <a:pt x="9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079150" y="3321975"/>
              <a:ext cx="90925" cy="120125"/>
            </a:xfrm>
            <a:custGeom>
              <a:avLst/>
              <a:gdLst/>
              <a:ahLst/>
              <a:cxnLst/>
              <a:rect l="l" t="t" r="r" b="b"/>
              <a:pathLst>
                <a:path w="3637" h="4805" extrusionOk="0">
                  <a:moveTo>
                    <a:pt x="1" y="1"/>
                  </a:moveTo>
                  <a:lnTo>
                    <a:pt x="868" y="4804"/>
                  </a:lnTo>
                  <a:lnTo>
                    <a:pt x="3637" y="4804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011600" y="3321975"/>
              <a:ext cx="67575" cy="34225"/>
            </a:xfrm>
            <a:custGeom>
              <a:avLst/>
              <a:gdLst/>
              <a:ahLst/>
              <a:cxnLst/>
              <a:rect l="l" t="t" r="r" b="b"/>
              <a:pathLst>
                <a:path w="2703" h="1369" extrusionOk="0">
                  <a:moveTo>
                    <a:pt x="1" y="1"/>
                  </a:moveTo>
                  <a:lnTo>
                    <a:pt x="301" y="1369"/>
                  </a:lnTo>
                  <a:lnTo>
                    <a:pt x="2703" y="1369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019950" y="3367025"/>
              <a:ext cx="67575" cy="34200"/>
            </a:xfrm>
            <a:custGeom>
              <a:avLst/>
              <a:gdLst/>
              <a:ahLst/>
              <a:cxnLst/>
              <a:rect l="l" t="t" r="r" b="b"/>
              <a:pathLst>
                <a:path w="2703" h="1368" extrusionOk="0">
                  <a:moveTo>
                    <a:pt x="0" y="0"/>
                  </a:moveTo>
                  <a:lnTo>
                    <a:pt x="301" y="1368"/>
                  </a:lnTo>
                  <a:lnTo>
                    <a:pt x="2702" y="1368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527800" y="4664625"/>
              <a:ext cx="150150" cy="159950"/>
            </a:xfrm>
            <a:custGeom>
              <a:avLst/>
              <a:gdLst/>
              <a:ahLst/>
              <a:cxnLst/>
              <a:rect l="l" t="t" r="r" b="b"/>
              <a:pathLst>
                <a:path w="6006" h="6398" extrusionOk="0">
                  <a:moveTo>
                    <a:pt x="2136" y="0"/>
                  </a:moveTo>
                  <a:cubicBezTo>
                    <a:pt x="2136" y="0"/>
                    <a:pt x="3136" y="3836"/>
                    <a:pt x="3036" y="4303"/>
                  </a:cubicBezTo>
                  <a:cubicBezTo>
                    <a:pt x="2936" y="4770"/>
                    <a:pt x="1535" y="5604"/>
                    <a:pt x="1535" y="5604"/>
                  </a:cubicBezTo>
                  <a:cubicBezTo>
                    <a:pt x="1535" y="5604"/>
                    <a:pt x="1" y="6004"/>
                    <a:pt x="34" y="6271"/>
                  </a:cubicBezTo>
                  <a:cubicBezTo>
                    <a:pt x="58" y="6366"/>
                    <a:pt x="522" y="6398"/>
                    <a:pt x="1140" y="6398"/>
                  </a:cubicBezTo>
                  <a:cubicBezTo>
                    <a:pt x="2264" y="6398"/>
                    <a:pt x="3895" y="6293"/>
                    <a:pt x="4304" y="6271"/>
                  </a:cubicBezTo>
                  <a:cubicBezTo>
                    <a:pt x="4372" y="6268"/>
                    <a:pt x="4439" y="6267"/>
                    <a:pt x="4507" y="6267"/>
                  </a:cubicBezTo>
                  <a:cubicBezTo>
                    <a:pt x="4754" y="6267"/>
                    <a:pt x="4997" y="6284"/>
                    <a:pt x="5208" y="6284"/>
                  </a:cubicBezTo>
                  <a:cubicBezTo>
                    <a:pt x="5512" y="6284"/>
                    <a:pt x="5750" y="6248"/>
                    <a:pt x="5838" y="6071"/>
                  </a:cubicBezTo>
                  <a:cubicBezTo>
                    <a:pt x="6005" y="5738"/>
                    <a:pt x="5105" y="4136"/>
                    <a:pt x="5038" y="3769"/>
                  </a:cubicBezTo>
                  <a:cubicBezTo>
                    <a:pt x="5004" y="3403"/>
                    <a:pt x="4771" y="100"/>
                    <a:pt x="4771" y="100"/>
                  </a:cubicBezTo>
                  <a:lnTo>
                    <a:pt x="2136" y="0"/>
                  </a:lnTo>
                  <a:close/>
                </a:path>
              </a:pathLst>
            </a:custGeom>
            <a:solidFill>
              <a:srgbClr val="704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260950" y="4664625"/>
              <a:ext cx="150975" cy="159950"/>
            </a:xfrm>
            <a:custGeom>
              <a:avLst/>
              <a:gdLst/>
              <a:ahLst/>
              <a:cxnLst/>
              <a:rect l="l" t="t" r="r" b="b"/>
              <a:pathLst>
                <a:path w="6039" h="6398" extrusionOk="0">
                  <a:moveTo>
                    <a:pt x="2669" y="0"/>
                  </a:moveTo>
                  <a:cubicBezTo>
                    <a:pt x="2669" y="0"/>
                    <a:pt x="3136" y="3836"/>
                    <a:pt x="3036" y="4303"/>
                  </a:cubicBezTo>
                  <a:cubicBezTo>
                    <a:pt x="2969" y="4770"/>
                    <a:pt x="1535" y="5604"/>
                    <a:pt x="1535" y="5604"/>
                  </a:cubicBezTo>
                  <a:cubicBezTo>
                    <a:pt x="1535" y="5604"/>
                    <a:pt x="1" y="6004"/>
                    <a:pt x="67" y="6271"/>
                  </a:cubicBezTo>
                  <a:cubicBezTo>
                    <a:pt x="79" y="6366"/>
                    <a:pt x="536" y="6398"/>
                    <a:pt x="1150" y="6398"/>
                  </a:cubicBezTo>
                  <a:cubicBezTo>
                    <a:pt x="2268" y="6398"/>
                    <a:pt x="3907" y="6293"/>
                    <a:pt x="4337" y="6271"/>
                  </a:cubicBezTo>
                  <a:cubicBezTo>
                    <a:pt x="4401" y="6268"/>
                    <a:pt x="4466" y="6267"/>
                    <a:pt x="4532" y="6267"/>
                  </a:cubicBezTo>
                  <a:cubicBezTo>
                    <a:pt x="4771" y="6267"/>
                    <a:pt x="5014" y="6284"/>
                    <a:pt x="5228" y="6284"/>
                  </a:cubicBezTo>
                  <a:cubicBezTo>
                    <a:pt x="5535" y="6284"/>
                    <a:pt x="5783" y="6248"/>
                    <a:pt x="5871" y="6071"/>
                  </a:cubicBezTo>
                  <a:cubicBezTo>
                    <a:pt x="6038" y="5738"/>
                    <a:pt x="5138" y="4136"/>
                    <a:pt x="5071" y="3769"/>
                  </a:cubicBezTo>
                  <a:cubicBezTo>
                    <a:pt x="5004" y="3403"/>
                    <a:pt x="5304" y="100"/>
                    <a:pt x="5304" y="100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rgbClr val="704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527800" y="4778875"/>
              <a:ext cx="149300" cy="45700"/>
            </a:xfrm>
            <a:custGeom>
              <a:avLst/>
              <a:gdLst/>
              <a:ahLst/>
              <a:cxnLst/>
              <a:rect l="l" t="t" r="r" b="b"/>
              <a:pathLst>
                <a:path w="5972" h="1828" extrusionOk="0">
                  <a:moveTo>
                    <a:pt x="5371" y="0"/>
                  </a:moveTo>
                  <a:cubicBezTo>
                    <a:pt x="4632" y="370"/>
                    <a:pt x="3820" y="521"/>
                    <a:pt x="3339" y="521"/>
                  </a:cubicBezTo>
                  <a:cubicBezTo>
                    <a:pt x="3168" y="521"/>
                    <a:pt x="3039" y="502"/>
                    <a:pt x="2970" y="467"/>
                  </a:cubicBezTo>
                  <a:cubicBezTo>
                    <a:pt x="2803" y="400"/>
                    <a:pt x="2770" y="267"/>
                    <a:pt x="2770" y="100"/>
                  </a:cubicBezTo>
                  <a:cubicBezTo>
                    <a:pt x="2336" y="534"/>
                    <a:pt x="1535" y="1034"/>
                    <a:pt x="1535" y="1034"/>
                  </a:cubicBezTo>
                  <a:cubicBezTo>
                    <a:pt x="1535" y="1034"/>
                    <a:pt x="1" y="1434"/>
                    <a:pt x="34" y="1701"/>
                  </a:cubicBezTo>
                  <a:cubicBezTo>
                    <a:pt x="58" y="1796"/>
                    <a:pt x="522" y="1828"/>
                    <a:pt x="1140" y="1828"/>
                  </a:cubicBezTo>
                  <a:cubicBezTo>
                    <a:pt x="2264" y="1828"/>
                    <a:pt x="3895" y="1723"/>
                    <a:pt x="4304" y="1701"/>
                  </a:cubicBezTo>
                  <a:cubicBezTo>
                    <a:pt x="4394" y="1697"/>
                    <a:pt x="4484" y="1695"/>
                    <a:pt x="4573" y="1695"/>
                  </a:cubicBezTo>
                  <a:cubicBezTo>
                    <a:pt x="4745" y="1695"/>
                    <a:pt x="4914" y="1701"/>
                    <a:pt x="5070" y="1701"/>
                  </a:cubicBezTo>
                  <a:cubicBezTo>
                    <a:pt x="5438" y="1701"/>
                    <a:pt x="5737" y="1671"/>
                    <a:pt x="5838" y="1468"/>
                  </a:cubicBezTo>
                  <a:cubicBezTo>
                    <a:pt x="5972" y="1268"/>
                    <a:pt x="5638" y="567"/>
                    <a:pt x="5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260950" y="4778875"/>
              <a:ext cx="149300" cy="45700"/>
            </a:xfrm>
            <a:custGeom>
              <a:avLst/>
              <a:gdLst/>
              <a:ahLst/>
              <a:cxnLst/>
              <a:rect l="l" t="t" r="r" b="b"/>
              <a:pathLst>
                <a:path w="5972" h="1828" extrusionOk="0">
                  <a:moveTo>
                    <a:pt x="5404" y="0"/>
                  </a:moveTo>
                  <a:cubicBezTo>
                    <a:pt x="4641" y="370"/>
                    <a:pt x="3840" y="521"/>
                    <a:pt x="3353" y="521"/>
                  </a:cubicBezTo>
                  <a:cubicBezTo>
                    <a:pt x="3181" y="521"/>
                    <a:pt x="3048" y="502"/>
                    <a:pt x="2969" y="467"/>
                  </a:cubicBezTo>
                  <a:cubicBezTo>
                    <a:pt x="2836" y="400"/>
                    <a:pt x="2803" y="267"/>
                    <a:pt x="2803" y="100"/>
                  </a:cubicBezTo>
                  <a:cubicBezTo>
                    <a:pt x="2369" y="534"/>
                    <a:pt x="1535" y="1034"/>
                    <a:pt x="1535" y="1034"/>
                  </a:cubicBezTo>
                  <a:cubicBezTo>
                    <a:pt x="1535" y="1034"/>
                    <a:pt x="1" y="1434"/>
                    <a:pt x="67" y="1701"/>
                  </a:cubicBezTo>
                  <a:cubicBezTo>
                    <a:pt x="79" y="1796"/>
                    <a:pt x="540" y="1828"/>
                    <a:pt x="1159" y="1828"/>
                  </a:cubicBezTo>
                  <a:cubicBezTo>
                    <a:pt x="2283" y="1828"/>
                    <a:pt x="3928" y="1723"/>
                    <a:pt x="4337" y="1701"/>
                  </a:cubicBezTo>
                  <a:cubicBezTo>
                    <a:pt x="4422" y="1697"/>
                    <a:pt x="4509" y="1695"/>
                    <a:pt x="4596" y="1695"/>
                  </a:cubicBezTo>
                  <a:cubicBezTo>
                    <a:pt x="4763" y="1695"/>
                    <a:pt x="4931" y="1701"/>
                    <a:pt x="5088" y="1701"/>
                  </a:cubicBezTo>
                  <a:cubicBezTo>
                    <a:pt x="5459" y="1701"/>
                    <a:pt x="5770" y="1671"/>
                    <a:pt x="5871" y="1468"/>
                  </a:cubicBezTo>
                  <a:cubicBezTo>
                    <a:pt x="5972" y="1268"/>
                    <a:pt x="5671" y="567"/>
                    <a:pt x="5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278475" y="3603025"/>
              <a:ext cx="420325" cy="1097200"/>
            </a:xfrm>
            <a:custGeom>
              <a:avLst/>
              <a:gdLst/>
              <a:ahLst/>
              <a:cxnLst/>
              <a:rect l="l" t="t" r="r" b="b"/>
              <a:pathLst>
                <a:path w="16813" h="43888" extrusionOk="0">
                  <a:moveTo>
                    <a:pt x="12909" y="0"/>
                  </a:moveTo>
                  <a:lnTo>
                    <a:pt x="3903" y="134"/>
                  </a:lnTo>
                  <a:cubicBezTo>
                    <a:pt x="3903" y="134"/>
                    <a:pt x="2802" y="1001"/>
                    <a:pt x="2869" y="2402"/>
                  </a:cubicBezTo>
                  <a:cubicBezTo>
                    <a:pt x="2869" y="2402"/>
                    <a:pt x="434" y="14010"/>
                    <a:pt x="200" y="21683"/>
                  </a:cubicBezTo>
                  <a:cubicBezTo>
                    <a:pt x="0" y="29321"/>
                    <a:pt x="1768" y="43331"/>
                    <a:pt x="1768" y="43331"/>
                  </a:cubicBezTo>
                  <a:cubicBezTo>
                    <a:pt x="1768" y="43331"/>
                    <a:pt x="2550" y="43584"/>
                    <a:pt x="3609" y="43584"/>
                  </a:cubicBezTo>
                  <a:cubicBezTo>
                    <a:pt x="3768" y="43584"/>
                    <a:pt x="3933" y="43578"/>
                    <a:pt x="4103" y="43565"/>
                  </a:cubicBezTo>
                  <a:cubicBezTo>
                    <a:pt x="4156" y="43562"/>
                    <a:pt x="4209" y="43561"/>
                    <a:pt x="4261" y="43561"/>
                  </a:cubicBezTo>
                  <a:cubicBezTo>
                    <a:pt x="5097" y="43561"/>
                    <a:pt x="5840" y="43887"/>
                    <a:pt x="6372" y="43887"/>
                  </a:cubicBezTo>
                  <a:cubicBezTo>
                    <a:pt x="6624" y="43887"/>
                    <a:pt x="6828" y="43814"/>
                    <a:pt x="6972" y="43598"/>
                  </a:cubicBezTo>
                  <a:cubicBezTo>
                    <a:pt x="7472" y="42864"/>
                    <a:pt x="7706" y="31990"/>
                    <a:pt x="7606" y="30322"/>
                  </a:cubicBezTo>
                  <a:cubicBezTo>
                    <a:pt x="7539" y="28654"/>
                    <a:pt x="7639" y="25886"/>
                    <a:pt x="7639" y="25886"/>
                  </a:cubicBezTo>
                  <a:cubicBezTo>
                    <a:pt x="7639" y="25886"/>
                    <a:pt x="9307" y="35259"/>
                    <a:pt x="11708" y="42898"/>
                  </a:cubicBezTo>
                  <a:cubicBezTo>
                    <a:pt x="11708" y="42898"/>
                    <a:pt x="12577" y="43172"/>
                    <a:pt x="13670" y="43172"/>
                  </a:cubicBezTo>
                  <a:cubicBezTo>
                    <a:pt x="13898" y="43172"/>
                    <a:pt x="14135" y="43160"/>
                    <a:pt x="14377" y="43131"/>
                  </a:cubicBezTo>
                  <a:cubicBezTo>
                    <a:pt x="14624" y="43108"/>
                    <a:pt x="14830" y="43099"/>
                    <a:pt x="15005" y="43099"/>
                  </a:cubicBezTo>
                  <a:cubicBezTo>
                    <a:pt x="15583" y="43099"/>
                    <a:pt x="15821" y="43197"/>
                    <a:pt x="16046" y="43197"/>
                  </a:cubicBezTo>
                  <a:cubicBezTo>
                    <a:pt x="16140" y="43197"/>
                    <a:pt x="16232" y="43180"/>
                    <a:pt x="16345" y="43131"/>
                  </a:cubicBezTo>
                  <a:cubicBezTo>
                    <a:pt x="16812" y="42964"/>
                    <a:pt x="16312" y="40730"/>
                    <a:pt x="16345" y="38128"/>
                  </a:cubicBezTo>
                  <a:cubicBezTo>
                    <a:pt x="16378" y="35559"/>
                    <a:pt x="15078" y="25352"/>
                    <a:pt x="14544" y="23684"/>
                  </a:cubicBezTo>
                  <a:cubicBezTo>
                    <a:pt x="13977" y="22016"/>
                    <a:pt x="14244" y="14678"/>
                    <a:pt x="14177" y="13176"/>
                  </a:cubicBezTo>
                  <a:cubicBezTo>
                    <a:pt x="14077" y="11642"/>
                    <a:pt x="14944" y="2836"/>
                    <a:pt x="12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526150" y="3660575"/>
              <a:ext cx="39200" cy="182650"/>
            </a:xfrm>
            <a:custGeom>
              <a:avLst/>
              <a:gdLst/>
              <a:ahLst/>
              <a:cxnLst/>
              <a:rect l="l" t="t" r="r" b="b"/>
              <a:pathLst>
                <a:path w="1568" h="7306" fill="none" extrusionOk="0">
                  <a:moveTo>
                    <a:pt x="400" y="0"/>
                  </a:moveTo>
                  <a:cubicBezTo>
                    <a:pt x="400" y="0"/>
                    <a:pt x="1568" y="3036"/>
                    <a:pt x="0" y="7305"/>
                  </a:cubicBezTo>
                </a:path>
              </a:pathLst>
            </a:custGeom>
            <a:noFill/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468600" y="425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453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557825" y="4623750"/>
              <a:ext cx="132625" cy="19200"/>
            </a:xfrm>
            <a:custGeom>
              <a:avLst/>
              <a:gdLst/>
              <a:ahLst/>
              <a:cxnLst/>
              <a:rect l="l" t="t" r="r" b="b"/>
              <a:pathLst>
                <a:path w="5305" h="768" fill="none" extrusionOk="0">
                  <a:moveTo>
                    <a:pt x="1" y="1"/>
                  </a:moveTo>
                  <a:cubicBezTo>
                    <a:pt x="1" y="1"/>
                    <a:pt x="1001" y="334"/>
                    <a:pt x="2236" y="301"/>
                  </a:cubicBezTo>
                  <a:cubicBezTo>
                    <a:pt x="3437" y="301"/>
                    <a:pt x="4838" y="768"/>
                    <a:pt x="5305" y="434"/>
                  </a:cubicBezTo>
                </a:path>
              </a:pathLst>
            </a:custGeom>
            <a:noFill/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317650" y="4642925"/>
              <a:ext cx="141800" cy="15875"/>
            </a:xfrm>
            <a:custGeom>
              <a:avLst/>
              <a:gdLst/>
              <a:ahLst/>
              <a:cxnLst/>
              <a:rect l="l" t="t" r="r" b="b"/>
              <a:pathLst>
                <a:path w="5672" h="635" fill="none" extrusionOk="0">
                  <a:moveTo>
                    <a:pt x="1" y="1"/>
                  </a:moveTo>
                  <a:cubicBezTo>
                    <a:pt x="1" y="1"/>
                    <a:pt x="1402" y="501"/>
                    <a:pt x="2503" y="301"/>
                  </a:cubicBezTo>
                  <a:cubicBezTo>
                    <a:pt x="3603" y="101"/>
                    <a:pt x="5071" y="635"/>
                    <a:pt x="5672" y="501"/>
                  </a:cubicBezTo>
                </a:path>
              </a:pathLst>
            </a:custGeom>
            <a:noFill/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574500" y="3281125"/>
              <a:ext cx="137625" cy="298525"/>
            </a:xfrm>
            <a:custGeom>
              <a:avLst/>
              <a:gdLst/>
              <a:ahLst/>
              <a:cxnLst/>
              <a:rect l="l" t="t" r="r" b="b"/>
              <a:pathLst>
                <a:path w="5505" h="11941" extrusionOk="0">
                  <a:moveTo>
                    <a:pt x="2369" y="0"/>
                  </a:moveTo>
                  <a:lnTo>
                    <a:pt x="1" y="10842"/>
                  </a:lnTo>
                  <a:cubicBezTo>
                    <a:pt x="1" y="10842"/>
                    <a:pt x="1713" y="11941"/>
                    <a:pt x="3123" y="11941"/>
                  </a:cubicBezTo>
                  <a:cubicBezTo>
                    <a:pt x="3632" y="11941"/>
                    <a:pt x="4101" y="11798"/>
                    <a:pt x="4437" y="11409"/>
                  </a:cubicBezTo>
                  <a:cubicBezTo>
                    <a:pt x="5505" y="10174"/>
                    <a:pt x="4571" y="7206"/>
                    <a:pt x="4271" y="5604"/>
                  </a:cubicBezTo>
                  <a:cubicBezTo>
                    <a:pt x="4004" y="3970"/>
                    <a:pt x="3770" y="534"/>
                    <a:pt x="2369" y="0"/>
                  </a:cubicBezTo>
                  <a:close/>
                </a:path>
              </a:pathLst>
            </a:custGeom>
            <a:solidFill>
              <a:srgbClr val="704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25225" y="3074475"/>
              <a:ext cx="123450" cy="192500"/>
            </a:xfrm>
            <a:custGeom>
              <a:avLst/>
              <a:gdLst/>
              <a:ahLst/>
              <a:cxnLst/>
              <a:rect l="l" t="t" r="r" b="b"/>
              <a:pathLst>
                <a:path w="4938" h="7700" extrusionOk="0">
                  <a:moveTo>
                    <a:pt x="2958" y="1"/>
                  </a:moveTo>
                  <a:cubicBezTo>
                    <a:pt x="1949" y="1"/>
                    <a:pt x="535" y="594"/>
                    <a:pt x="535" y="594"/>
                  </a:cubicBezTo>
                  <a:cubicBezTo>
                    <a:pt x="535" y="594"/>
                    <a:pt x="568" y="2129"/>
                    <a:pt x="1" y="2262"/>
                  </a:cubicBezTo>
                  <a:cubicBezTo>
                    <a:pt x="1" y="2262"/>
                    <a:pt x="268" y="4264"/>
                    <a:pt x="468" y="4364"/>
                  </a:cubicBezTo>
                  <a:cubicBezTo>
                    <a:pt x="701" y="4430"/>
                    <a:pt x="1335" y="4464"/>
                    <a:pt x="1335" y="4464"/>
                  </a:cubicBezTo>
                  <a:lnTo>
                    <a:pt x="2036" y="7699"/>
                  </a:lnTo>
                  <a:lnTo>
                    <a:pt x="4938" y="7633"/>
                  </a:lnTo>
                  <a:cubicBezTo>
                    <a:pt x="4938" y="7633"/>
                    <a:pt x="3370" y="4530"/>
                    <a:pt x="3670" y="3863"/>
                  </a:cubicBezTo>
                  <a:cubicBezTo>
                    <a:pt x="3970" y="3163"/>
                    <a:pt x="4471" y="1195"/>
                    <a:pt x="3837" y="327"/>
                  </a:cubicBezTo>
                  <a:cubicBezTo>
                    <a:pt x="3671" y="88"/>
                    <a:pt x="3344" y="1"/>
                    <a:pt x="2958" y="1"/>
                  </a:cubicBezTo>
                  <a:close/>
                </a:path>
              </a:pathLst>
            </a:custGeom>
            <a:solidFill>
              <a:srgbClr val="704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357700" y="3260025"/>
              <a:ext cx="311075" cy="360050"/>
            </a:xfrm>
            <a:custGeom>
              <a:avLst/>
              <a:gdLst/>
              <a:ahLst/>
              <a:cxnLst/>
              <a:rect l="l" t="t" r="r" b="b"/>
              <a:pathLst>
                <a:path w="12443" h="14402" extrusionOk="0">
                  <a:moveTo>
                    <a:pt x="6913" y="0"/>
                  </a:moveTo>
                  <a:cubicBezTo>
                    <a:pt x="6578" y="0"/>
                    <a:pt x="6249" y="5"/>
                    <a:pt x="5938" y="11"/>
                  </a:cubicBezTo>
                  <a:cubicBezTo>
                    <a:pt x="4003" y="11"/>
                    <a:pt x="2835" y="511"/>
                    <a:pt x="2835" y="511"/>
                  </a:cubicBezTo>
                  <a:cubicBezTo>
                    <a:pt x="1034" y="1078"/>
                    <a:pt x="600" y="11852"/>
                    <a:pt x="600" y="11852"/>
                  </a:cubicBezTo>
                  <a:lnTo>
                    <a:pt x="100" y="13754"/>
                  </a:lnTo>
                  <a:cubicBezTo>
                    <a:pt x="0" y="14054"/>
                    <a:pt x="234" y="14354"/>
                    <a:pt x="534" y="14354"/>
                  </a:cubicBezTo>
                  <a:cubicBezTo>
                    <a:pt x="1295" y="14387"/>
                    <a:pt x="2078" y="14401"/>
                    <a:pt x="2854" y="14401"/>
                  </a:cubicBezTo>
                  <a:cubicBezTo>
                    <a:pt x="6734" y="14401"/>
                    <a:pt x="10441" y="14054"/>
                    <a:pt x="10441" y="14054"/>
                  </a:cubicBezTo>
                  <a:lnTo>
                    <a:pt x="9874" y="12753"/>
                  </a:lnTo>
                  <a:cubicBezTo>
                    <a:pt x="9874" y="12753"/>
                    <a:pt x="11208" y="7883"/>
                    <a:pt x="11808" y="6015"/>
                  </a:cubicBezTo>
                  <a:cubicBezTo>
                    <a:pt x="12442" y="4180"/>
                    <a:pt x="11708" y="1678"/>
                    <a:pt x="11041" y="844"/>
                  </a:cubicBezTo>
                  <a:cubicBezTo>
                    <a:pt x="10483" y="119"/>
                    <a:pt x="8620" y="0"/>
                    <a:pt x="6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421075" y="3038450"/>
              <a:ext cx="205175" cy="254200"/>
            </a:xfrm>
            <a:custGeom>
              <a:avLst/>
              <a:gdLst/>
              <a:ahLst/>
              <a:cxnLst/>
              <a:rect l="l" t="t" r="r" b="b"/>
              <a:pathLst>
                <a:path w="8207" h="10168" extrusionOk="0">
                  <a:moveTo>
                    <a:pt x="1666" y="1"/>
                  </a:moveTo>
                  <a:cubicBezTo>
                    <a:pt x="839" y="1"/>
                    <a:pt x="122" y="259"/>
                    <a:pt x="67" y="1135"/>
                  </a:cubicBezTo>
                  <a:cubicBezTo>
                    <a:pt x="0" y="2102"/>
                    <a:pt x="1601" y="2836"/>
                    <a:pt x="1601" y="2836"/>
                  </a:cubicBezTo>
                  <a:cubicBezTo>
                    <a:pt x="1601" y="2836"/>
                    <a:pt x="1668" y="4003"/>
                    <a:pt x="2102" y="4671"/>
                  </a:cubicBezTo>
                  <a:cubicBezTo>
                    <a:pt x="2502" y="5338"/>
                    <a:pt x="2135" y="9541"/>
                    <a:pt x="3136" y="9974"/>
                  </a:cubicBezTo>
                  <a:cubicBezTo>
                    <a:pt x="3469" y="10119"/>
                    <a:pt x="3903" y="10167"/>
                    <a:pt x="4372" y="10167"/>
                  </a:cubicBezTo>
                  <a:cubicBezTo>
                    <a:pt x="5311" y="10167"/>
                    <a:pt x="6394" y="9974"/>
                    <a:pt x="7105" y="9974"/>
                  </a:cubicBezTo>
                  <a:cubicBezTo>
                    <a:pt x="8206" y="9974"/>
                    <a:pt x="7939" y="8740"/>
                    <a:pt x="7906" y="8206"/>
                  </a:cubicBezTo>
                  <a:cubicBezTo>
                    <a:pt x="7839" y="7673"/>
                    <a:pt x="6405" y="3903"/>
                    <a:pt x="6205" y="2903"/>
                  </a:cubicBezTo>
                  <a:cubicBezTo>
                    <a:pt x="6004" y="1969"/>
                    <a:pt x="5437" y="601"/>
                    <a:pt x="4270" y="534"/>
                  </a:cubicBezTo>
                  <a:cubicBezTo>
                    <a:pt x="4270" y="534"/>
                    <a:pt x="2854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128350" y="3272525"/>
              <a:ext cx="344450" cy="353900"/>
            </a:xfrm>
            <a:custGeom>
              <a:avLst/>
              <a:gdLst/>
              <a:ahLst/>
              <a:cxnLst/>
              <a:rect l="l" t="t" r="r" b="b"/>
              <a:pathLst>
                <a:path w="13778" h="14156" extrusionOk="0">
                  <a:moveTo>
                    <a:pt x="12015" y="1"/>
                  </a:moveTo>
                  <a:cubicBezTo>
                    <a:pt x="10740" y="1"/>
                    <a:pt x="9913" y="1889"/>
                    <a:pt x="9241" y="3747"/>
                  </a:cubicBezTo>
                  <a:cubicBezTo>
                    <a:pt x="8540" y="5682"/>
                    <a:pt x="6272" y="10452"/>
                    <a:pt x="6272" y="10452"/>
                  </a:cubicBezTo>
                  <a:lnTo>
                    <a:pt x="1835" y="7950"/>
                  </a:lnTo>
                  <a:lnTo>
                    <a:pt x="1" y="7950"/>
                  </a:lnTo>
                  <a:cubicBezTo>
                    <a:pt x="1" y="7950"/>
                    <a:pt x="4433" y="14156"/>
                    <a:pt x="6946" y="14156"/>
                  </a:cubicBezTo>
                  <a:cubicBezTo>
                    <a:pt x="6966" y="14156"/>
                    <a:pt x="6986" y="14155"/>
                    <a:pt x="7006" y="14154"/>
                  </a:cubicBezTo>
                  <a:cubicBezTo>
                    <a:pt x="9541" y="14054"/>
                    <a:pt x="12243" y="7149"/>
                    <a:pt x="12910" y="5215"/>
                  </a:cubicBezTo>
                  <a:cubicBezTo>
                    <a:pt x="13577" y="3313"/>
                    <a:pt x="13777" y="211"/>
                    <a:pt x="12176" y="11"/>
                  </a:cubicBezTo>
                  <a:cubicBezTo>
                    <a:pt x="12122" y="4"/>
                    <a:pt x="12068" y="1"/>
                    <a:pt x="12015" y="1"/>
                  </a:cubicBezTo>
                  <a:close/>
                </a:path>
              </a:pathLst>
            </a:custGeom>
            <a:solidFill>
              <a:srgbClr val="704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269300" y="3537975"/>
              <a:ext cx="10850" cy="28375"/>
            </a:xfrm>
            <a:custGeom>
              <a:avLst/>
              <a:gdLst/>
              <a:ahLst/>
              <a:cxnLst/>
              <a:rect l="l" t="t" r="r" b="b"/>
              <a:pathLst>
                <a:path w="434" h="1135" fill="none" extrusionOk="0">
                  <a:moveTo>
                    <a:pt x="434" y="0"/>
                  </a:moveTo>
                  <a:cubicBezTo>
                    <a:pt x="434" y="0"/>
                    <a:pt x="0" y="467"/>
                    <a:pt x="100" y="1135"/>
                  </a:cubicBezTo>
                </a:path>
              </a:pathLst>
            </a:custGeom>
            <a:noFill/>
            <a:ln w="5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8"/>
          <p:cNvSpPr/>
          <p:nvPr/>
        </p:nvSpPr>
        <p:spPr>
          <a:xfrm>
            <a:off x="4667013" y="4845782"/>
            <a:ext cx="84874" cy="20193"/>
          </a:xfrm>
          <a:custGeom>
            <a:avLst/>
            <a:gdLst/>
            <a:ahLst/>
            <a:cxnLst/>
            <a:rect l="l" t="t" r="r" b="b"/>
            <a:pathLst>
              <a:path w="2669" h="635" fill="none" extrusionOk="0">
                <a:moveTo>
                  <a:pt x="0" y="634"/>
                </a:moveTo>
                <a:cubicBezTo>
                  <a:pt x="0" y="634"/>
                  <a:pt x="567" y="200"/>
                  <a:pt x="1234" y="334"/>
                </a:cubicBezTo>
                <a:cubicBezTo>
                  <a:pt x="1868" y="501"/>
                  <a:pt x="2168" y="0"/>
                  <a:pt x="2435" y="67"/>
                </a:cubicBezTo>
                <a:cubicBezTo>
                  <a:pt x="2669" y="100"/>
                  <a:pt x="2268" y="501"/>
                  <a:pt x="2268" y="501"/>
                </a:cubicBezTo>
              </a:path>
            </a:pathLst>
          </a:custGeom>
          <a:noFill/>
          <a:ln w="50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8"/>
          <p:cNvGrpSpPr/>
          <p:nvPr/>
        </p:nvGrpSpPr>
        <p:grpSpPr>
          <a:xfrm>
            <a:off x="4199966" y="2509909"/>
            <a:ext cx="1242079" cy="2022393"/>
            <a:chOff x="3956325" y="908350"/>
            <a:chExt cx="1042450" cy="1697350"/>
          </a:xfrm>
        </p:grpSpPr>
        <p:sp>
          <p:nvSpPr>
            <p:cNvPr id="1639" name="Google Shape;1639;p48"/>
            <p:cNvSpPr/>
            <p:nvPr/>
          </p:nvSpPr>
          <p:spPr>
            <a:xfrm>
              <a:off x="4715200" y="2429675"/>
              <a:ext cx="155975" cy="176025"/>
            </a:xfrm>
            <a:custGeom>
              <a:avLst/>
              <a:gdLst/>
              <a:ahLst/>
              <a:cxnLst/>
              <a:rect l="l" t="t" r="r" b="b"/>
              <a:pathLst>
                <a:path w="6239" h="7041" extrusionOk="0">
                  <a:moveTo>
                    <a:pt x="101" y="1"/>
                  </a:moveTo>
                  <a:lnTo>
                    <a:pt x="434" y="2269"/>
                  </a:lnTo>
                  <a:cubicBezTo>
                    <a:pt x="434" y="2269"/>
                    <a:pt x="201" y="3837"/>
                    <a:pt x="101" y="4404"/>
                  </a:cubicBezTo>
                  <a:cubicBezTo>
                    <a:pt x="1" y="4971"/>
                    <a:pt x="634" y="6872"/>
                    <a:pt x="634" y="6872"/>
                  </a:cubicBezTo>
                  <a:lnTo>
                    <a:pt x="1135" y="6872"/>
                  </a:lnTo>
                  <a:lnTo>
                    <a:pt x="1035" y="5038"/>
                  </a:lnTo>
                  <a:lnTo>
                    <a:pt x="1035" y="5038"/>
                  </a:lnTo>
                  <a:cubicBezTo>
                    <a:pt x="1035" y="5038"/>
                    <a:pt x="1902" y="5772"/>
                    <a:pt x="2669" y="6272"/>
                  </a:cubicBezTo>
                  <a:cubicBezTo>
                    <a:pt x="3256" y="6699"/>
                    <a:pt x="5060" y="7040"/>
                    <a:pt x="5810" y="7040"/>
                  </a:cubicBezTo>
                  <a:cubicBezTo>
                    <a:pt x="5997" y="7040"/>
                    <a:pt x="6118" y="7019"/>
                    <a:pt x="6138" y="6972"/>
                  </a:cubicBezTo>
                  <a:cubicBezTo>
                    <a:pt x="6238" y="6739"/>
                    <a:pt x="3970" y="4871"/>
                    <a:pt x="3970" y="4871"/>
                  </a:cubicBezTo>
                  <a:lnTo>
                    <a:pt x="3036" y="3070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E39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4715200" y="2506400"/>
              <a:ext cx="155975" cy="99300"/>
            </a:xfrm>
            <a:custGeom>
              <a:avLst/>
              <a:gdLst/>
              <a:ahLst/>
              <a:cxnLst/>
              <a:rect l="l" t="t" r="r" b="b"/>
              <a:pathLst>
                <a:path w="6239" h="3972" extrusionOk="0">
                  <a:moveTo>
                    <a:pt x="3036" y="1"/>
                  </a:moveTo>
                  <a:lnTo>
                    <a:pt x="2136" y="1068"/>
                  </a:lnTo>
                  <a:lnTo>
                    <a:pt x="301" y="34"/>
                  </a:lnTo>
                  <a:cubicBezTo>
                    <a:pt x="234" y="501"/>
                    <a:pt x="167" y="1068"/>
                    <a:pt x="101" y="1335"/>
                  </a:cubicBezTo>
                  <a:cubicBezTo>
                    <a:pt x="1" y="1902"/>
                    <a:pt x="634" y="3803"/>
                    <a:pt x="634" y="3803"/>
                  </a:cubicBezTo>
                  <a:lnTo>
                    <a:pt x="1135" y="3803"/>
                  </a:lnTo>
                  <a:lnTo>
                    <a:pt x="1035" y="1969"/>
                  </a:lnTo>
                  <a:lnTo>
                    <a:pt x="1035" y="1969"/>
                  </a:lnTo>
                  <a:cubicBezTo>
                    <a:pt x="1035" y="1969"/>
                    <a:pt x="1902" y="2703"/>
                    <a:pt x="2669" y="3203"/>
                  </a:cubicBezTo>
                  <a:cubicBezTo>
                    <a:pt x="3256" y="3630"/>
                    <a:pt x="5039" y="3971"/>
                    <a:pt x="5797" y="3971"/>
                  </a:cubicBezTo>
                  <a:cubicBezTo>
                    <a:pt x="5986" y="3971"/>
                    <a:pt x="6112" y="3950"/>
                    <a:pt x="6138" y="3903"/>
                  </a:cubicBezTo>
                  <a:cubicBezTo>
                    <a:pt x="6238" y="3670"/>
                    <a:pt x="3970" y="1802"/>
                    <a:pt x="3970" y="1802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4299900" y="2429675"/>
              <a:ext cx="155975" cy="176025"/>
            </a:xfrm>
            <a:custGeom>
              <a:avLst/>
              <a:gdLst/>
              <a:ahLst/>
              <a:cxnLst/>
              <a:rect l="l" t="t" r="r" b="b"/>
              <a:pathLst>
                <a:path w="6239" h="7041" extrusionOk="0">
                  <a:moveTo>
                    <a:pt x="668" y="1"/>
                  </a:moveTo>
                  <a:lnTo>
                    <a:pt x="434" y="2269"/>
                  </a:lnTo>
                  <a:cubicBezTo>
                    <a:pt x="434" y="2269"/>
                    <a:pt x="201" y="3837"/>
                    <a:pt x="101" y="4404"/>
                  </a:cubicBezTo>
                  <a:cubicBezTo>
                    <a:pt x="1" y="4971"/>
                    <a:pt x="635" y="6872"/>
                    <a:pt x="635" y="6872"/>
                  </a:cubicBezTo>
                  <a:lnTo>
                    <a:pt x="1135" y="6872"/>
                  </a:lnTo>
                  <a:lnTo>
                    <a:pt x="1035" y="5038"/>
                  </a:lnTo>
                  <a:lnTo>
                    <a:pt x="1035" y="5038"/>
                  </a:lnTo>
                  <a:cubicBezTo>
                    <a:pt x="1035" y="5038"/>
                    <a:pt x="1902" y="5772"/>
                    <a:pt x="2669" y="6272"/>
                  </a:cubicBezTo>
                  <a:cubicBezTo>
                    <a:pt x="3256" y="6699"/>
                    <a:pt x="5039" y="7040"/>
                    <a:pt x="5797" y="7040"/>
                  </a:cubicBezTo>
                  <a:cubicBezTo>
                    <a:pt x="5986" y="7040"/>
                    <a:pt x="6112" y="7019"/>
                    <a:pt x="6139" y="6972"/>
                  </a:cubicBezTo>
                  <a:cubicBezTo>
                    <a:pt x="6239" y="6739"/>
                    <a:pt x="3970" y="4871"/>
                    <a:pt x="3970" y="4871"/>
                  </a:cubicBezTo>
                  <a:lnTo>
                    <a:pt x="3036" y="3070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E39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4299900" y="2506400"/>
              <a:ext cx="155975" cy="99300"/>
            </a:xfrm>
            <a:custGeom>
              <a:avLst/>
              <a:gdLst/>
              <a:ahLst/>
              <a:cxnLst/>
              <a:rect l="l" t="t" r="r" b="b"/>
              <a:pathLst>
                <a:path w="6239" h="3972" extrusionOk="0">
                  <a:moveTo>
                    <a:pt x="3036" y="1"/>
                  </a:moveTo>
                  <a:lnTo>
                    <a:pt x="2102" y="1068"/>
                  </a:lnTo>
                  <a:lnTo>
                    <a:pt x="301" y="34"/>
                  </a:lnTo>
                  <a:cubicBezTo>
                    <a:pt x="234" y="501"/>
                    <a:pt x="168" y="1068"/>
                    <a:pt x="101" y="1335"/>
                  </a:cubicBezTo>
                  <a:cubicBezTo>
                    <a:pt x="1" y="1902"/>
                    <a:pt x="635" y="3803"/>
                    <a:pt x="635" y="3803"/>
                  </a:cubicBezTo>
                  <a:lnTo>
                    <a:pt x="1135" y="3803"/>
                  </a:lnTo>
                  <a:lnTo>
                    <a:pt x="1035" y="1969"/>
                  </a:lnTo>
                  <a:lnTo>
                    <a:pt x="1035" y="1969"/>
                  </a:lnTo>
                  <a:cubicBezTo>
                    <a:pt x="1035" y="1969"/>
                    <a:pt x="1902" y="2703"/>
                    <a:pt x="2669" y="3203"/>
                  </a:cubicBezTo>
                  <a:cubicBezTo>
                    <a:pt x="3256" y="3630"/>
                    <a:pt x="5039" y="3971"/>
                    <a:pt x="5797" y="3971"/>
                  </a:cubicBezTo>
                  <a:cubicBezTo>
                    <a:pt x="5986" y="3971"/>
                    <a:pt x="6112" y="3950"/>
                    <a:pt x="6139" y="3903"/>
                  </a:cubicBezTo>
                  <a:cubicBezTo>
                    <a:pt x="6239" y="3670"/>
                    <a:pt x="3970" y="1802"/>
                    <a:pt x="3970" y="1802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4294900" y="1425625"/>
              <a:ext cx="492875" cy="1014100"/>
            </a:xfrm>
            <a:custGeom>
              <a:avLst/>
              <a:gdLst/>
              <a:ahLst/>
              <a:cxnLst/>
              <a:rect l="l" t="t" r="r" b="b"/>
              <a:pathLst>
                <a:path w="19715" h="40564" extrusionOk="0">
                  <a:moveTo>
                    <a:pt x="1602" y="1"/>
                  </a:moveTo>
                  <a:cubicBezTo>
                    <a:pt x="1602" y="1"/>
                    <a:pt x="534" y="3203"/>
                    <a:pt x="368" y="6806"/>
                  </a:cubicBezTo>
                  <a:cubicBezTo>
                    <a:pt x="201" y="10441"/>
                    <a:pt x="735" y="19581"/>
                    <a:pt x="534" y="22550"/>
                  </a:cubicBezTo>
                  <a:cubicBezTo>
                    <a:pt x="334" y="25519"/>
                    <a:pt x="1" y="40563"/>
                    <a:pt x="1" y="40563"/>
                  </a:cubicBezTo>
                  <a:lnTo>
                    <a:pt x="4237" y="40563"/>
                  </a:lnTo>
                  <a:cubicBezTo>
                    <a:pt x="4237" y="40563"/>
                    <a:pt x="6740" y="15249"/>
                    <a:pt x="7119" y="15249"/>
                  </a:cubicBezTo>
                  <a:cubicBezTo>
                    <a:pt x="7127" y="15249"/>
                    <a:pt x="7133" y="15258"/>
                    <a:pt x="7139" y="15278"/>
                  </a:cubicBezTo>
                  <a:cubicBezTo>
                    <a:pt x="7473" y="16346"/>
                    <a:pt x="11209" y="23818"/>
                    <a:pt x="11642" y="25085"/>
                  </a:cubicBezTo>
                  <a:cubicBezTo>
                    <a:pt x="12076" y="26353"/>
                    <a:pt x="13043" y="31223"/>
                    <a:pt x="13510" y="33258"/>
                  </a:cubicBezTo>
                  <a:cubicBezTo>
                    <a:pt x="13977" y="35259"/>
                    <a:pt x="16246" y="40563"/>
                    <a:pt x="16246" y="40563"/>
                  </a:cubicBezTo>
                  <a:lnTo>
                    <a:pt x="19715" y="40563"/>
                  </a:lnTo>
                  <a:cubicBezTo>
                    <a:pt x="19715" y="40563"/>
                    <a:pt x="17580" y="27520"/>
                    <a:pt x="16512" y="24251"/>
                  </a:cubicBezTo>
                  <a:cubicBezTo>
                    <a:pt x="15445" y="21016"/>
                    <a:pt x="11642" y="4471"/>
                    <a:pt x="11642" y="4471"/>
                  </a:cubicBezTo>
                  <a:lnTo>
                    <a:pt x="11642" y="301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4473375" y="1442300"/>
              <a:ext cx="45875" cy="365300"/>
            </a:xfrm>
            <a:custGeom>
              <a:avLst/>
              <a:gdLst/>
              <a:ahLst/>
              <a:cxnLst/>
              <a:rect l="l" t="t" r="r" b="b"/>
              <a:pathLst>
                <a:path w="1835" h="14612" fill="none" extrusionOk="0">
                  <a:moveTo>
                    <a:pt x="1835" y="1"/>
                  </a:moveTo>
                  <a:cubicBezTo>
                    <a:pt x="1835" y="1"/>
                    <a:pt x="1401" y="3203"/>
                    <a:pt x="1401" y="4004"/>
                  </a:cubicBezTo>
                  <a:cubicBezTo>
                    <a:pt x="1434" y="4838"/>
                    <a:pt x="1401" y="6038"/>
                    <a:pt x="1401" y="6038"/>
                  </a:cubicBezTo>
                  <a:cubicBezTo>
                    <a:pt x="1301" y="8007"/>
                    <a:pt x="0" y="14611"/>
                    <a:pt x="0" y="14611"/>
                  </a:cubicBezTo>
                </a:path>
              </a:pathLst>
            </a:custGeom>
            <a:solidFill>
              <a:schemeClr val="dk1"/>
            </a:solidFill>
            <a:ln w="6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4700200" y="2404675"/>
              <a:ext cx="81750" cy="25"/>
            </a:xfrm>
            <a:custGeom>
              <a:avLst/>
              <a:gdLst/>
              <a:ahLst/>
              <a:cxnLst/>
              <a:rect l="l" t="t" r="r" b="b"/>
              <a:pathLst>
                <a:path w="3270" h="1" fill="none" extrusionOk="0">
                  <a:moveTo>
                    <a:pt x="0" y="0"/>
                  </a:moveTo>
                  <a:lnTo>
                    <a:pt x="3269" y="0"/>
                  </a:lnTo>
                </a:path>
              </a:pathLst>
            </a:custGeom>
            <a:noFill/>
            <a:ln w="6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4324100" y="2404675"/>
              <a:ext cx="81750" cy="25"/>
            </a:xfrm>
            <a:custGeom>
              <a:avLst/>
              <a:gdLst/>
              <a:ahLst/>
              <a:cxnLst/>
              <a:rect l="l" t="t" r="r" b="b"/>
              <a:pathLst>
                <a:path w="3270" h="1" fill="none" extrusionOk="0">
                  <a:moveTo>
                    <a:pt x="0" y="0"/>
                  </a:moveTo>
                  <a:lnTo>
                    <a:pt x="3269" y="0"/>
                  </a:lnTo>
                </a:path>
              </a:pathLst>
            </a:custGeom>
            <a:noFill/>
            <a:ln w="6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419150" y="1537375"/>
              <a:ext cx="137625" cy="16700"/>
            </a:xfrm>
            <a:custGeom>
              <a:avLst/>
              <a:gdLst/>
              <a:ahLst/>
              <a:cxnLst/>
              <a:rect l="l" t="t" r="r" b="b"/>
              <a:pathLst>
                <a:path w="5505" h="668" fill="none" extrusionOk="0">
                  <a:moveTo>
                    <a:pt x="5505" y="1"/>
                  </a:moveTo>
                  <a:cubicBezTo>
                    <a:pt x="5505" y="1"/>
                    <a:pt x="201" y="668"/>
                    <a:pt x="1" y="201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4426675" y="1559050"/>
              <a:ext cx="130100" cy="32550"/>
            </a:xfrm>
            <a:custGeom>
              <a:avLst/>
              <a:gdLst/>
              <a:ahLst/>
              <a:cxnLst/>
              <a:rect l="l" t="t" r="r" b="b"/>
              <a:pathLst>
                <a:path w="5204" h="1302" fill="none" extrusionOk="0">
                  <a:moveTo>
                    <a:pt x="5204" y="1"/>
                  </a:moveTo>
                  <a:lnTo>
                    <a:pt x="0" y="1302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956325" y="1873125"/>
              <a:ext cx="386150" cy="318350"/>
            </a:xfrm>
            <a:custGeom>
              <a:avLst/>
              <a:gdLst/>
              <a:ahLst/>
              <a:cxnLst/>
              <a:rect l="l" t="t" r="r" b="b"/>
              <a:pathLst>
                <a:path w="15446" h="12734" extrusionOk="0">
                  <a:moveTo>
                    <a:pt x="3273" y="1"/>
                  </a:moveTo>
                  <a:cubicBezTo>
                    <a:pt x="2979" y="1"/>
                    <a:pt x="2690" y="190"/>
                    <a:pt x="2603" y="480"/>
                  </a:cubicBezTo>
                  <a:lnTo>
                    <a:pt x="134" y="9087"/>
                  </a:lnTo>
                  <a:cubicBezTo>
                    <a:pt x="1" y="9454"/>
                    <a:pt x="234" y="9854"/>
                    <a:pt x="634" y="9921"/>
                  </a:cubicBezTo>
                  <a:lnTo>
                    <a:pt x="13177" y="12723"/>
                  </a:lnTo>
                  <a:cubicBezTo>
                    <a:pt x="13219" y="12730"/>
                    <a:pt x="13261" y="12734"/>
                    <a:pt x="13303" y="12734"/>
                  </a:cubicBezTo>
                  <a:cubicBezTo>
                    <a:pt x="13630" y="12734"/>
                    <a:pt x="13948" y="12510"/>
                    <a:pt x="13977" y="12156"/>
                  </a:cubicBezTo>
                  <a:lnTo>
                    <a:pt x="15378" y="3316"/>
                  </a:lnTo>
                  <a:cubicBezTo>
                    <a:pt x="15445" y="2982"/>
                    <a:pt x="15212" y="2649"/>
                    <a:pt x="14845" y="2549"/>
                  </a:cubicBezTo>
                  <a:lnTo>
                    <a:pt x="3403" y="13"/>
                  </a:lnTo>
                  <a:cubicBezTo>
                    <a:pt x="3360" y="5"/>
                    <a:pt x="3316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030550" y="1886800"/>
              <a:ext cx="292725" cy="177650"/>
            </a:xfrm>
            <a:custGeom>
              <a:avLst/>
              <a:gdLst/>
              <a:ahLst/>
              <a:cxnLst/>
              <a:rect l="l" t="t" r="r" b="b"/>
              <a:pathLst>
                <a:path w="11709" h="7106" fill="none" extrusionOk="0">
                  <a:moveTo>
                    <a:pt x="11709" y="2602"/>
                  </a:moveTo>
                  <a:lnTo>
                    <a:pt x="5671" y="6738"/>
                  </a:lnTo>
                  <a:cubicBezTo>
                    <a:pt x="5137" y="7105"/>
                    <a:pt x="4404" y="6939"/>
                    <a:pt x="4037" y="6405"/>
                  </a:cubicBezTo>
                  <a:lnTo>
                    <a:pt x="0" y="0"/>
                  </a:lnTo>
                </a:path>
              </a:pathLst>
            </a:custGeom>
            <a:noFill/>
            <a:ln w="6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109775" y="1844250"/>
              <a:ext cx="154300" cy="83425"/>
            </a:xfrm>
            <a:custGeom>
              <a:avLst/>
              <a:gdLst/>
              <a:ahLst/>
              <a:cxnLst/>
              <a:rect l="l" t="t" r="r" b="b"/>
              <a:pathLst>
                <a:path w="6172" h="3337" fill="none" extrusionOk="0">
                  <a:moveTo>
                    <a:pt x="0" y="2036"/>
                  </a:moveTo>
                  <a:cubicBezTo>
                    <a:pt x="301" y="735"/>
                    <a:pt x="1835" y="1"/>
                    <a:pt x="3470" y="335"/>
                  </a:cubicBezTo>
                  <a:cubicBezTo>
                    <a:pt x="5071" y="701"/>
                    <a:pt x="6171" y="2036"/>
                    <a:pt x="5871" y="3337"/>
                  </a:cubicBezTo>
                </a:path>
              </a:pathLst>
            </a:custGeom>
            <a:noFill/>
            <a:ln w="6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4147300" y="2022725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601"/>
                    <a:pt x="167" y="768"/>
                    <a:pt x="401" y="768"/>
                  </a:cubicBezTo>
                  <a:cubicBezTo>
                    <a:pt x="601" y="768"/>
                    <a:pt x="768" y="601"/>
                    <a:pt x="768" y="367"/>
                  </a:cubicBezTo>
                  <a:cubicBezTo>
                    <a:pt x="768" y="167"/>
                    <a:pt x="601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4781925" y="1419675"/>
              <a:ext cx="216850" cy="63525"/>
            </a:xfrm>
            <a:custGeom>
              <a:avLst/>
              <a:gdLst/>
              <a:ahLst/>
              <a:cxnLst/>
              <a:rect l="l" t="t" r="r" b="b"/>
              <a:pathLst>
                <a:path w="8674" h="2541" extrusionOk="0">
                  <a:moveTo>
                    <a:pt x="6599" y="1"/>
                  </a:moveTo>
                  <a:cubicBezTo>
                    <a:pt x="6571" y="1"/>
                    <a:pt x="6540" y="2"/>
                    <a:pt x="6505" y="5"/>
                  </a:cubicBezTo>
                  <a:cubicBezTo>
                    <a:pt x="6138" y="5"/>
                    <a:pt x="5671" y="239"/>
                    <a:pt x="5104" y="572"/>
                  </a:cubicBezTo>
                  <a:cubicBezTo>
                    <a:pt x="4503" y="872"/>
                    <a:pt x="4570" y="906"/>
                    <a:pt x="3936" y="906"/>
                  </a:cubicBezTo>
                  <a:cubicBezTo>
                    <a:pt x="3303" y="906"/>
                    <a:pt x="567" y="205"/>
                    <a:pt x="567" y="205"/>
                  </a:cubicBezTo>
                  <a:lnTo>
                    <a:pt x="0" y="2540"/>
                  </a:lnTo>
                  <a:cubicBezTo>
                    <a:pt x="0" y="2540"/>
                    <a:pt x="2162" y="2228"/>
                    <a:pt x="3631" y="2228"/>
                  </a:cubicBezTo>
                  <a:cubicBezTo>
                    <a:pt x="4023" y="2228"/>
                    <a:pt x="4365" y="2251"/>
                    <a:pt x="4604" y="2307"/>
                  </a:cubicBezTo>
                  <a:cubicBezTo>
                    <a:pt x="4942" y="2389"/>
                    <a:pt x="5265" y="2430"/>
                    <a:pt x="5564" y="2430"/>
                  </a:cubicBezTo>
                  <a:cubicBezTo>
                    <a:pt x="6235" y="2430"/>
                    <a:pt x="6782" y="2222"/>
                    <a:pt x="7105" y="1806"/>
                  </a:cubicBezTo>
                  <a:cubicBezTo>
                    <a:pt x="7572" y="1239"/>
                    <a:pt x="8073" y="1073"/>
                    <a:pt x="8340" y="806"/>
                  </a:cubicBezTo>
                  <a:cubicBezTo>
                    <a:pt x="8573" y="539"/>
                    <a:pt x="8673" y="472"/>
                    <a:pt x="8506" y="305"/>
                  </a:cubicBezTo>
                  <a:cubicBezTo>
                    <a:pt x="8480" y="279"/>
                    <a:pt x="8446" y="268"/>
                    <a:pt x="8406" y="268"/>
                  </a:cubicBezTo>
                  <a:cubicBezTo>
                    <a:pt x="8192" y="268"/>
                    <a:pt x="7799" y="588"/>
                    <a:pt x="7406" y="672"/>
                  </a:cubicBezTo>
                  <a:cubicBezTo>
                    <a:pt x="7209" y="733"/>
                    <a:pt x="7026" y="752"/>
                    <a:pt x="6854" y="752"/>
                  </a:cubicBezTo>
                  <a:cubicBezTo>
                    <a:pt x="6646" y="752"/>
                    <a:pt x="6454" y="724"/>
                    <a:pt x="6271" y="706"/>
                  </a:cubicBezTo>
                  <a:cubicBezTo>
                    <a:pt x="5938" y="672"/>
                    <a:pt x="6238" y="405"/>
                    <a:pt x="6505" y="272"/>
                  </a:cubicBezTo>
                  <a:cubicBezTo>
                    <a:pt x="6779" y="150"/>
                    <a:pt x="6886" y="1"/>
                    <a:pt x="6599" y="1"/>
                  </a:cubicBezTo>
                  <a:close/>
                </a:path>
              </a:pathLst>
            </a:custGeom>
            <a:solidFill>
              <a:srgbClr val="F8D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4415825" y="925000"/>
              <a:ext cx="140125" cy="237975"/>
            </a:xfrm>
            <a:custGeom>
              <a:avLst/>
              <a:gdLst/>
              <a:ahLst/>
              <a:cxnLst/>
              <a:rect l="l" t="t" r="r" b="b"/>
              <a:pathLst>
                <a:path w="5605" h="9519" extrusionOk="0">
                  <a:moveTo>
                    <a:pt x="3902" y="0"/>
                  </a:moveTo>
                  <a:cubicBezTo>
                    <a:pt x="3527" y="0"/>
                    <a:pt x="2978" y="167"/>
                    <a:pt x="2202" y="745"/>
                  </a:cubicBezTo>
                  <a:cubicBezTo>
                    <a:pt x="367" y="2079"/>
                    <a:pt x="1235" y="4848"/>
                    <a:pt x="1235" y="4848"/>
                  </a:cubicBezTo>
                  <a:lnTo>
                    <a:pt x="0" y="8417"/>
                  </a:lnTo>
                  <a:cubicBezTo>
                    <a:pt x="1368" y="9285"/>
                    <a:pt x="4137" y="9518"/>
                    <a:pt x="4137" y="9518"/>
                  </a:cubicBezTo>
                  <a:lnTo>
                    <a:pt x="3837" y="5115"/>
                  </a:lnTo>
                  <a:cubicBezTo>
                    <a:pt x="3837" y="5115"/>
                    <a:pt x="4437" y="5082"/>
                    <a:pt x="5004" y="4781"/>
                  </a:cubicBezTo>
                  <a:cubicBezTo>
                    <a:pt x="5604" y="4481"/>
                    <a:pt x="5371" y="2980"/>
                    <a:pt x="5371" y="2980"/>
                  </a:cubicBezTo>
                  <a:cubicBezTo>
                    <a:pt x="5037" y="2780"/>
                    <a:pt x="4871" y="2046"/>
                    <a:pt x="4670" y="1446"/>
                  </a:cubicBezTo>
                  <a:lnTo>
                    <a:pt x="4604" y="312"/>
                  </a:lnTo>
                  <a:cubicBezTo>
                    <a:pt x="4604" y="312"/>
                    <a:pt x="4415" y="0"/>
                    <a:pt x="3902" y="0"/>
                  </a:cubicBezTo>
                  <a:close/>
                </a:path>
              </a:pathLst>
            </a:custGeom>
            <a:solidFill>
              <a:srgbClr val="F8D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4213175" y="1093725"/>
              <a:ext cx="545425" cy="493700"/>
            </a:xfrm>
            <a:custGeom>
              <a:avLst/>
              <a:gdLst/>
              <a:ahLst/>
              <a:cxnLst/>
              <a:rect l="l" t="t" r="r" b="b"/>
              <a:pathLst>
                <a:path w="21817" h="19748" extrusionOk="0">
                  <a:moveTo>
                    <a:pt x="8407" y="1"/>
                  </a:moveTo>
                  <a:cubicBezTo>
                    <a:pt x="8340" y="34"/>
                    <a:pt x="7940" y="768"/>
                    <a:pt x="7940" y="768"/>
                  </a:cubicBezTo>
                  <a:cubicBezTo>
                    <a:pt x="7940" y="768"/>
                    <a:pt x="6372" y="1368"/>
                    <a:pt x="5538" y="2035"/>
                  </a:cubicBezTo>
                  <a:cubicBezTo>
                    <a:pt x="4704" y="2669"/>
                    <a:pt x="3970" y="3003"/>
                    <a:pt x="3170" y="5004"/>
                  </a:cubicBezTo>
                  <a:cubicBezTo>
                    <a:pt x="2669" y="6338"/>
                    <a:pt x="1335" y="12009"/>
                    <a:pt x="1001" y="13677"/>
                  </a:cubicBezTo>
                  <a:cubicBezTo>
                    <a:pt x="634" y="15345"/>
                    <a:pt x="1" y="18981"/>
                    <a:pt x="1" y="18981"/>
                  </a:cubicBezTo>
                  <a:lnTo>
                    <a:pt x="4204" y="19748"/>
                  </a:lnTo>
                  <a:cubicBezTo>
                    <a:pt x="4204" y="19748"/>
                    <a:pt x="5371" y="17780"/>
                    <a:pt x="5505" y="16479"/>
                  </a:cubicBezTo>
                  <a:cubicBezTo>
                    <a:pt x="5671" y="15178"/>
                    <a:pt x="6172" y="14111"/>
                    <a:pt x="6172" y="14111"/>
                  </a:cubicBezTo>
                  <a:cubicBezTo>
                    <a:pt x="6172" y="14111"/>
                    <a:pt x="8391" y="14252"/>
                    <a:pt x="10131" y="14252"/>
                  </a:cubicBezTo>
                  <a:cubicBezTo>
                    <a:pt x="10628" y="14252"/>
                    <a:pt x="11086" y="14240"/>
                    <a:pt x="11442" y="14211"/>
                  </a:cubicBezTo>
                  <a:cubicBezTo>
                    <a:pt x="13077" y="14077"/>
                    <a:pt x="14745" y="14144"/>
                    <a:pt x="15545" y="13577"/>
                  </a:cubicBezTo>
                  <a:cubicBezTo>
                    <a:pt x="15545" y="13577"/>
                    <a:pt x="15912" y="15578"/>
                    <a:pt x="17647" y="16012"/>
                  </a:cubicBezTo>
                  <a:cubicBezTo>
                    <a:pt x="19381" y="16446"/>
                    <a:pt x="20782" y="16612"/>
                    <a:pt x="20782" y="16612"/>
                  </a:cubicBezTo>
                  <a:lnTo>
                    <a:pt x="21816" y="12610"/>
                  </a:lnTo>
                  <a:lnTo>
                    <a:pt x="20248" y="12009"/>
                  </a:lnTo>
                  <a:cubicBezTo>
                    <a:pt x="20248" y="12009"/>
                    <a:pt x="20274" y="11358"/>
                    <a:pt x="19889" y="11358"/>
                  </a:cubicBezTo>
                  <a:cubicBezTo>
                    <a:pt x="19830" y="11358"/>
                    <a:pt x="19761" y="11373"/>
                    <a:pt x="19681" y="11409"/>
                  </a:cubicBezTo>
                  <a:cubicBezTo>
                    <a:pt x="19681" y="11409"/>
                    <a:pt x="17580" y="7839"/>
                    <a:pt x="17246" y="6805"/>
                  </a:cubicBezTo>
                  <a:cubicBezTo>
                    <a:pt x="16913" y="5738"/>
                    <a:pt x="15478" y="2769"/>
                    <a:pt x="14711" y="2302"/>
                  </a:cubicBezTo>
                  <a:cubicBezTo>
                    <a:pt x="13911" y="1835"/>
                    <a:pt x="13143" y="1635"/>
                    <a:pt x="13143" y="1635"/>
                  </a:cubicBezTo>
                  <a:lnTo>
                    <a:pt x="13310" y="1135"/>
                  </a:lnTo>
                  <a:cubicBezTo>
                    <a:pt x="13410" y="968"/>
                    <a:pt x="13277" y="801"/>
                    <a:pt x="13077" y="768"/>
                  </a:cubicBezTo>
                  <a:lnTo>
                    <a:pt x="12109" y="701"/>
                  </a:lnTo>
                  <a:lnTo>
                    <a:pt x="11576" y="2302"/>
                  </a:lnTo>
                  <a:lnTo>
                    <a:pt x="11075" y="1035"/>
                  </a:lnTo>
                  <a:cubicBezTo>
                    <a:pt x="11009" y="834"/>
                    <a:pt x="10842" y="701"/>
                    <a:pt x="10642" y="701"/>
                  </a:cubicBezTo>
                  <a:cubicBezTo>
                    <a:pt x="9107" y="601"/>
                    <a:pt x="8407" y="1"/>
                    <a:pt x="8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4415825" y="1117075"/>
              <a:ext cx="65075" cy="48400"/>
            </a:xfrm>
            <a:custGeom>
              <a:avLst/>
              <a:gdLst/>
              <a:ahLst/>
              <a:cxnLst/>
              <a:rect l="l" t="t" r="r" b="b"/>
              <a:pathLst>
                <a:path w="2603" h="1936" fill="none" extrusionOk="0">
                  <a:moveTo>
                    <a:pt x="2602" y="201"/>
                  </a:moveTo>
                  <a:lnTo>
                    <a:pt x="2002" y="1935"/>
                  </a:lnTo>
                  <a:cubicBezTo>
                    <a:pt x="2002" y="1935"/>
                    <a:pt x="1001" y="1668"/>
                    <a:pt x="0" y="1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532575" y="1121250"/>
              <a:ext cx="9200" cy="47550"/>
            </a:xfrm>
            <a:custGeom>
              <a:avLst/>
              <a:gdLst/>
              <a:ahLst/>
              <a:cxnLst/>
              <a:rect l="l" t="t" r="r" b="b"/>
              <a:pathLst>
                <a:path w="368" h="1902" fill="none" extrusionOk="0">
                  <a:moveTo>
                    <a:pt x="0" y="0"/>
                  </a:moveTo>
                  <a:lnTo>
                    <a:pt x="0" y="1902"/>
                  </a:lnTo>
                  <a:lnTo>
                    <a:pt x="367" y="534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4503375" y="1161275"/>
              <a:ext cx="37575" cy="283550"/>
            </a:xfrm>
            <a:custGeom>
              <a:avLst/>
              <a:gdLst/>
              <a:ahLst/>
              <a:cxnLst/>
              <a:rect l="l" t="t" r="r" b="b"/>
              <a:pathLst>
                <a:path w="1503" h="11342" fill="none" extrusionOk="0">
                  <a:moveTo>
                    <a:pt x="1" y="0"/>
                  </a:moveTo>
                  <a:cubicBezTo>
                    <a:pt x="34" y="901"/>
                    <a:pt x="134" y="1001"/>
                    <a:pt x="68" y="2169"/>
                  </a:cubicBezTo>
                  <a:cubicBezTo>
                    <a:pt x="34" y="3336"/>
                    <a:pt x="535" y="4804"/>
                    <a:pt x="802" y="6505"/>
                  </a:cubicBezTo>
                  <a:cubicBezTo>
                    <a:pt x="1102" y="8206"/>
                    <a:pt x="1502" y="10708"/>
                    <a:pt x="1168" y="11342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4696025" y="1388100"/>
              <a:ext cx="8375" cy="19200"/>
            </a:xfrm>
            <a:custGeom>
              <a:avLst/>
              <a:gdLst/>
              <a:ahLst/>
              <a:cxnLst/>
              <a:rect l="l" t="t" r="r" b="b"/>
              <a:pathLst>
                <a:path w="335" h="768" fill="none" extrusionOk="0">
                  <a:moveTo>
                    <a:pt x="334" y="1"/>
                  </a:moveTo>
                  <a:cubicBezTo>
                    <a:pt x="334" y="1"/>
                    <a:pt x="0" y="701"/>
                    <a:pt x="0" y="768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4711875" y="1403125"/>
              <a:ext cx="2525" cy="21700"/>
            </a:xfrm>
            <a:custGeom>
              <a:avLst/>
              <a:gdLst/>
              <a:ahLst/>
              <a:cxnLst/>
              <a:rect l="l" t="t" r="r" b="b"/>
              <a:pathLst>
                <a:path w="101" h="868" fill="none" extrusionOk="0">
                  <a:moveTo>
                    <a:pt x="100" y="0"/>
                  </a:moveTo>
                  <a:lnTo>
                    <a:pt x="0" y="867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4298250" y="1446475"/>
              <a:ext cx="43375" cy="15875"/>
            </a:xfrm>
            <a:custGeom>
              <a:avLst/>
              <a:gdLst/>
              <a:ahLst/>
              <a:cxnLst/>
              <a:rect l="l" t="t" r="r" b="b"/>
              <a:pathLst>
                <a:path w="1735" h="635" fill="none" extrusionOk="0">
                  <a:moveTo>
                    <a:pt x="1735" y="634"/>
                  </a:moveTo>
                  <a:cubicBezTo>
                    <a:pt x="1134" y="267"/>
                    <a:pt x="134" y="1"/>
                    <a:pt x="0" y="1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4274050" y="1462325"/>
              <a:ext cx="67575" cy="14200"/>
            </a:xfrm>
            <a:custGeom>
              <a:avLst/>
              <a:gdLst/>
              <a:ahLst/>
              <a:cxnLst/>
              <a:rect l="l" t="t" r="r" b="b"/>
              <a:pathLst>
                <a:path w="2703" h="568" fill="none" extrusionOk="0">
                  <a:moveTo>
                    <a:pt x="2703" y="467"/>
                  </a:moveTo>
                  <a:cubicBezTo>
                    <a:pt x="2703" y="467"/>
                    <a:pt x="434" y="567"/>
                    <a:pt x="1" y="0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4555925" y="1222150"/>
              <a:ext cx="49225" cy="75925"/>
            </a:xfrm>
            <a:custGeom>
              <a:avLst/>
              <a:gdLst/>
              <a:ahLst/>
              <a:cxnLst/>
              <a:rect l="l" t="t" r="r" b="b"/>
              <a:pathLst>
                <a:path w="1969" h="3037" fill="none" extrusionOk="0">
                  <a:moveTo>
                    <a:pt x="1969" y="201"/>
                  </a:moveTo>
                  <a:cubicBezTo>
                    <a:pt x="501" y="1"/>
                    <a:pt x="0" y="201"/>
                    <a:pt x="0" y="201"/>
                  </a:cubicBezTo>
                  <a:cubicBezTo>
                    <a:pt x="0" y="201"/>
                    <a:pt x="401" y="1135"/>
                    <a:pt x="434" y="1969"/>
                  </a:cubicBezTo>
                  <a:cubicBezTo>
                    <a:pt x="434" y="2803"/>
                    <a:pt x="1935" y="3036"/>
                    <a:pt x="1935" y="3036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716875" y="1395600"/>
              <a:ext cx="89250" cy="125075"/>
            </a:xfrm>
            <a:custGeom>
              <a:avLst/>
              <a:gdLst/>
              <a:ahLst/>
              <a:cxnLst/>
              <a:rect l="l" t="t" r="r" b="b"/>
              <a:pathLst>
                <a:path w="3570" h="5003" extrusionOk="0">
                  <a:moveTo>
                    <a:pt x="1335" y="1"/>
                  </a:moveTo>
                  <a:cubicBezTo>
                    <a:pt x="968" y="401"/>
                    <a:pt x="668" y="2202"/>
                    <a:pt x="668" y="2202"/>
                  </a:cubicBezTo>
                  <a:lnTo>
                    <a:pt x="1135" y="2636"/>
                  </a:lnTo>
                  <a:lnTo>
                    <a:pt x="467" y="2603"/>
                  </a:lnTo>
                  <a:lnTo>
                    <a:pt x="0" y="4904"/>
                  </a:lnTo>
                  <a:cubicBezTo>
                    <a:pt x="438" y="4979"/>
                    <a:pt x="932" y="5003"/>
                    <a:pt x="1379" y="5003"/>
                  </a:cubicBezTo>
                  <a:cubicBezTo>
                    <a:pt x="2123" y="5003"/>
                    <a:pt x="2736" y="4938"/>
                    <a:pt x="2736" y="4938"/>
                  </a:cubicBezTo>
                  <a:cubicBezTo>
                    <a:pt x="3003" y="3904"/>
                    <a:pt x="3570" y="868"/>
                    <a:pt x="3570" y="868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165650" y="1587400"/>
              <a:ext cx="138450" cy="289750"/>
            </a:xfrm>
            <a:custGeom>
              <a:avLst/>
              <a:gdLst/>
              <a:ahLst/>
              <a:cxnLst/>
              <a:rect l="l" t="t" r="r" b="b"/>
              <a:pathLst>
                <a:path w="5538" h="11590" extrusionOk="0">
                  <a:moveTo>
                    <a:pt x="2169" y="1"/>
                  </a:moveTo>
                  <a:cubicBezTo>
                    <a:pt x="2169" y="1"/>
                    <a:pt x="1501" y="8007"/>
                    <a:pt x="1134" y="8874"/>
                  </a:cubicBezTo>
                  <a:cubicBezTo>
                    <a:pt x="768" y="9708"/>
                    <a:pt x="0" y="10975"/>
                    <a:pt x="267" y="11109"/>
                  </a:cubicBezTo>
                  <a:cubicBezTo>
                    <a:pt x="518" y="11221"/>
                    <a:pt x="1003" y="11589"/>
                    <a:pt x="1292" y="11589"/>
                  </a:cubicBezTo>
                  <a:cubicBezTo>
                    <a:pt x="1348" y="11589"/>
                    <a:pt x="1397" y="11575"/>
                    <a:pt x="1435" y="11543"/>
                  </a:cubicBezTo>
                  <a:cubicBezTo>
                    <a:pt x="1635" y="11342"/>
                    <a:pt x="1735" y="11309"/>
                    <a:pt x="2235" y="11209"/>
                  </a:cubicBezTo>
                  <a:cubicBezTo>
                    <a:pt x="2736" y="11109"/>
                    <a:pt x="2636" y="8907"/>
                    <a:pt x="2636" y="8907"/>
                  </a:cubicBezTo>
                  <a:lnTo>
                    <a:pt x="5538" y="7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8D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4322425" y="908350"/>
              <a:ext cx="229350" cy="233775"/>
            </a:xfrm>
            <a:custGeom>
              <a:avLst/>
              <a:gdLst/>
              <a:ahLst/>
              <a:cxnLst/>
              <a:rect l="l" t="t" r="r" b="b"/>
              <a:pathLst>
                <a:path w="9174" h="9351" extrusionOk="0">
                  <a:moveTo>
                    <a:pt x="8301" y="1"/>
                  </a:moveTo>
                  <a:cubicBezTo>
                    <a:pt x="7733" y="1"/>
                    <a:pt x="6961" y="279"/>
                    <a:pt x="6305" y="410"/>
                  </a:cubicBezTo>
                  <a:cubicBezTo>
                    <a:pt x="5137" y="644"/>
                    <a:pt x="4404" y="344"/>
                    <a:pt x="3570" y="1344"/>
                  </a:cubicBezTo>
                  <a:cubicBezTo>
                    <a:pt x="2702" y="2345"/>
                    <a:pt x="3269" y="3446"/>
                    <a:pt x="3103" y="4413"/>
                  </a:cubicBezTo>
                  <a:cubicBezTo>
                    <a:pt x="2936" y="5381"/>
                    <a:pt x="1468" y="5614"/>
                    <a:pt x="734" y="6948"/>
                  </a:cubicBezTo>
                  <a:cubicBezTo>
                    <a:pt x="0" y="8316"/>
                    <a:pt x="1335" y="9350"/>
                    <a:pt x="1335" y="9350"/>
                  </a:cubicBezTo>
                  <a:cubicBezTo>
                    <a:pt x="2369" y="8550"/>
                    <a:pt x="4570" y="8116"/>
                    <a:pt x="5504" y="6648"/>
                  </a:cubicBezTo>
                  <a:cubicBezTo>
                    <a:pt x="6472" y="5147"/>
                    <a:pt x="6138" y="3713"/>
                    <a:pt x="6338" y="2379"/>
                  </a:cubicBezTo>
                  <a:cubicBezTo>
                    <a:pt x="6458" y="1395"/>
                    <a:pt x="7251" y="1257"/>
                    <a:pt x="7687" y="1257"/>
                  </a:cubicBezTo>
                  <a:cubicBezTo>
                    <a:pt x="7857" y="1257"/>
                    <a:pt x="7973" y="1278"/>
                    <a:pt x="7973" y="1278"/>
                  </a:cubicBezTo>
                  <a:lnTo>
                    <a:pt x="8406" y="2112"/>
                  </a:lnTo>
                  <a:cubicBezTo>
                    <a:pt x="8406" y="2112"/>
                    <a:pt x="9174" y="1912"/>
                    <a:pt x="9107" y="711"/>
                  </a:cubicBezTo>
                  <a:cubicBezTo>
                    <a:pt x="9063" y="170"/>
                    <a:pt x="8744" y="1"/>
                    <a:pt x="8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201500" y="1518800"/>
              <a:ext cx="152650" cy="97825"/>
            </a:xfrm>
            <a:custGeom>
              <a:avLst/>
              <a:gdLst/>
              <a:ahLst/>
              <a:cxnLst/>
              <a:rect l="l" t="t" r="r" b="b"/>
              <a:pathLst>
                <a:path w="6106" h="3913" extrusionOk="0">
                  <a:moveTo>
                    <a:pt x="1402" y="0"/>
                  </a:moveTo>
                  <a:cubicBezTo>
                    <a:pt x="815" y="0"/>
                    <a:pt x="368" y="43"/>
                    <a:pt x="368" y="43"/>
                  </a:cubicBezTo>
                  <a:lnTo>
                    <a:pt x="1" y="3112"/>
                  </a:lnTo>
                  <a:lnTo>
                    <a:pt x="4871" y="3912"/>
                  </a:lnTo>
                  <a:lnTo>
                    <a:pt x="6105" y="1344"/>
                  </a:lnTo>
                  <a:cubicBezTo>
                    <a:pt x="5838" y="1077"/>
                    <a:pt x="3970" y="510"/>
                    <a:pt x="3970" y="510"/>
                  </a:cubicBezTo>
                  <a:lnTo>
                    <a:pt x="3537" y="1044"/>
                  </a:lnTo>
                  <a:lnTo>
                    <a:pt x="3537" y="310"/>
                  </a:lnTo>
                  <a:cubicBezTo>
                    <a:pt x="2962" y="58"/>
                    <a:pt x="2087" y="0"/>
                    <a:pt x="1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939848F7-6828-46F8-9AFE-E4572C3A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85" y="-621111"/>
            <a:ext cx="7704000" cy="5727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6AEA3022-2B12-B5EF-62FA-F82E876C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C29D4FC1-6314-8B86-7CA5-71DD78AF7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1607586"/>
            <a:ext cx="6309421" cy="3783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Controlo e indicadores, chave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7CE99AB4-F187-A9AA-6DAB-0DF5A4AD5B71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E04924F4-8C9E-6DF8-3E09-0F72A7DF2706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BA8E7D38-0CC6-5C1E-7396-C463BEC358F6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FDE1AAA3-9461-F032-0859-711C31E4D957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085ED12E-4255-7A9B-77E5-4BE41055B0C6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7DF7E522-CA5D-B1C4-631B-3C105A9BC9A8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987FF15B-A0FF-F3F4-DF55-3138CF1A7476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ABEF25A6-B968-DBF2-2F79-5841CAC4398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608D8272-3D05-64A0-8EA1-2B76D4E0DFEE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7C94FFE1-BD3E-4CCB-FFE7-81A8AECF3DC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7931AA76-AA37-538D-CE33-3230A0188686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02F4D908-8678-9234-B8C3-AAAF48CE316B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5541D890-A79D-7D8F-A64D-7D86E7185093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F7D49807-F6EA-ED5E-6B99-8C264285F20A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257DE964-8542-C45F-0E87-7C37241258C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9DF3C58C-1C92-E1CF-9BCF-09367B7F64B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2A2FD42D-F746-3D94-5F5A-CCF899D1491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FD8CC15D-0FD6-4297-40B3-1B72AABEA6C6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AE208D41-7E37-F849-E299-A4A00933761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EE48E9D0-563E-C532-F19A-74B89136DAAE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CE4E39AD-5B6E-1DBE-09C3-429C08D60DDC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A32354E-07CF-E377-CD2A-B9323276033F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642211B-03BD-84DA-988E-2F8130464EDA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F2994CCB-30F3-0FEE-4E7F-AF6CB171F954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F0945706-FD8D-7EFD-920C-D3BFD32E52B6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E5F70CC0-678D-6CA2-A6AF-7435B9B7243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9AC09FC5-6A22-93AF-DAAC-B5BE4F9531AF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19650D84-7EBA-44BF-938A-F81D0620ED9F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71175EC6-4421-C1C7-B345-4C6670ED6264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70E71500-DF2F-83BA-7F58-183198A0586A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A1B6289-5CA7-1B93-96AB-4CACAB284594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CBC4BDE4-7BBA-2A93-18AB-EFDA1032FDFC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17854C82-BBE0-5E8D-4650-F0E28180F1D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899280A3-693B-AEC3-AE48-935212F089D9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FE4D35D5-0AC0-CF86-4735-FA88851A70A1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A192E21F-539E-2C86-9F4C-929C5061F82A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3BFF634B-982E-08FD-5613-57EBEE19DD8A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6359F9BA-F594-0AE0-028D-5525BDC2407F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40D522D4-C7F3-2139-4E9B-F77B3B2EA925}"/>
              </a:ext>
            </a:extLst>
          </p:cNvPr>
          <p:cNvSpPr txBox="1">
            <a:spLocks/>
          </p:cNvSpPr>
          <p:nvPr/>
        </p:nvSpPr>
        <p:spPr>
          <a:xfrm>
            <a:off x="3959817" y="782423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16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115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489544" y="1123211"/>
            <a:ext cx="6309421" cy="3274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História 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da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 Organização</a:t>
            </a:r>
          </a:p>
        </p:txBody>
      </p:sp>
      <p:sp>
        <p:nvSpPr>
          <p:cNvPr id="852" name="Google Shape;852;p32"/>
          <p:cNvSpPr txBox="1">
            <a:spLocks noGrp="1"/>
          </p:cNvSpPr>
          <p:nvPr>
            <p:ph type="title" idx="2"/>
          </p:nvPr>
        </p:nvSpPr>
        <p:spPr>
          <a:xfrm>
            <a:off x="4016967" y="389210"/>
            <a:ext cx="1110066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34" name="Google Shape;934;p32"/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F23855-5C3F-77DE-C742-E0E67FBF951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2B9F83F5-7284-C5A8-CF51-2393D861D20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BBE6B01-C8CE-15C7-3BB7-455C2384629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86755AF-8615-3B4E-7CED-CF52711E148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A77A3D2-159B-FA75-4EEE-053CF790333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A864ACA3-C806-CF77-670E-69D5B3CF79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3B1C65F-0A66-6265-8D5F-9089777B79D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1C4B2EC-BEA0-EF3B-7782-C1A6C9E3F4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7C73595-AB2B-80F4-27F1-35CEB16AAFB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27C516-959B-EB41-A405-B472689D2AF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CC617F0-6B55-E7B9-C998-E6D97112DF3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B7FAFC2-C2D1-43D8-CAB0-1F750E3924C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153621-4BFC-A5C8-41D9-27050AA6311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EBA3930-2A47-1D6C-021C-E222DEF4B31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5A1670E-162E-0C3B-5321-26ACEDF95EE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58EB8FB-7EEE-4B1C-BE43-B8DC3023014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C134576F-196C-324C-875C-5039EBCECB7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C6CEAF5-350E-460A-9B64-0C9F2925EEF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C42744-AEFA-DFBB-9C4F-B2041442F43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E0092-1EF4-2410-E3BD-ED1F4460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46" y="459725"/>
            <a:ext cx="7512407" cy="1005900"/>
          </a:xfrm>
        </p:spPr>
        <p:txBody>
          <a:bodyPr/>
          <a:lstStyle/>
          <a:p>
            <a:pPr algn="ctr"/>
            <a:r>
              <a:rPr lang="pt-BR" sz="1400" dirty="0">
                <a:latin typeface="Roboto"/>
              </a:rPr>
              <a:t>Os indicadores de chave que podem variar dependendo da estratégia específica da empresa. O objetivo dos indicadores-chave é fornecer uma visão rápida e significativa do desempenho, permitindo que os gestores  tomem decisões informadas para melhorar a eficácia e eficiência da organização.</a:t>
            </a:r>
            <a:endParaRPr lang="pt-BR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E892D7E-28C6-C2CB-EC96-131B0526144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448849" y="-1077147"/>
            <a:ext cx="1089900" cy="10059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5" name="Google Shape;1436;p46">
            <a:extLst>
              <a:ext uri="{FF2B5EF4-FFF2-40B4-BE49-F238E27FC236}">
                <a16:creationId xmlns:a16="http://schemas.microsoft.com/office/drawing/2014/main" id="{707E2B5B-42CA-D815-6B05-34B89F54D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916000"/>
              </p:ext>
            </p:extLst>
          </p:nvPr>
        </p:nvGraphicFramePr>
        <p:xfrm>
          <a:off x="1034878" y="2903837"/>
          <a:ext cx="7085033" cy="1438165"/>
        </p:xfrm>
        <a:graphic>
          <a:graphicData uri="http://schemas.openxmlformats.org/drawingml/2006/table">
            <a:tbl>
              <a:tblPr>
                <a:noFill/>
                <a:tableStyleId>{6DBCC512-D0AA-4804-8F7C-194D81251610}</a:tableStyleId>
              </a:tblPr>
              <a:tblGrid>
                <a:gridCol w="3266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solidFill>
                            <a:schemeClr val="dk1"/>
                          </a:solidFill>
                          <a:latin typeface="Kanit Medium"/>
                        </a:rPr>
                        <a:t>Participação de Mercado</a:t>
                      </a:r>
                      <a:endParaRPr lang="pt-PT" noProof="0" dirty="0">
                        <a:latin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>
                          <a:solidFill>
                            <a:schemeClr val="tx1"/>
                          </a:solidFill>
                        </a:rPr>
                        <a:t>A fatia do mercado que a Compal detém em comparação com seus concorrentes.</a:t>
                      </a:r>
                      <a:endParaRPr lang="pt-PT" noProof="0">
                        <a:solidFill>
                          <a:schemeClr val="tx1"/>
                        </a:solidFill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solidFill>
                            <a:schemeClr val="dk1"/>
                          </a:solidFill>
                          <a:latin typeface="Kanit Medium"/>
                        </a:rPr>
                        <a:t>Satisfação do Cliente</a:t>
                      </a:r>
                      <a:endParaRPr lang="pt-PT" noProof="0" dirty="0">
                        <a:latin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 dirty="0">
                          <a:solidFill>
                            <a:schemeClr val="tx1"/>
                          </a:solidFill>
                        </a:rPr>
                        <a:t>Medida através de pesquisas de satisfação para avaliar a qualidade dos produtos e serviços </a:t>
                      </a:r>
                      <a:endParaRPr lang="pt-PT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 dirty="0">
                          <a:solidFill>
                            <a:schemeClr val="tx1"/>
                          </a:solidFill>
                        </a:rPr>
                        <a:t>oferecidos</a:t>
                      </a:r>
                      <a:endParaRPr lang="pt-PT" noProof="0" dirty="0">
                        <a:solidFill>
                          <a:schemeClr val="tx1"/>
                        </a:solidFill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1436;p46">
            <a:extLst>
              <a:ext uri="{FF2B5EF4-FFF2-40B4-BE49-F238E27FC236}">
                <a16:creationId xmlns:a16="http://schemas.microsoft.com/office/drawing/2014/main" id="{DAFD81E4-6611-7F12-8568-CDDF78274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375370"/>
              </p:ext>
            </p:extLst>
          </p:nvPr>
        </p:nvGraphicFramePr>
        <p:xfrm>
          <a:off x="1042601" y="1490533"/>
          <a:ext cx="7065722" cy="1413350"/>
        </p:xfrm>
        <a:graphic>
          <a:graphicData uri="http://schemas.openxmlformats.org/drawingml/2006/table">
            <a:tbl>
              <a:tblPr>
                <a:noFill/>
                <a:tableStyleId>{6DBCC512-D0AA-4804-8F7C-194D81251610}</a:tableStyleId>
              </a:tblPr>
              <a:tblGrid>
                <a:gridCol w="3257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solidFill>
                            <a:schemeClr val="dk1"/>
                          </a:solidFill>
                          <a:latin typeface="Kanit Medium"/>
                        </a:rPr>
                        <a:t>Vendas Totais</a:t>
                      </a:r>
                      <a:endParaRPr lang="pt-PT" noProof="0" dirty="0">
                        <a:latin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 dirty="0">
                          <a:solidFill>
                            <a:schemeClr val="tx1"/>
                          </a:solidFill>
                        </a:rPr>
                        <a:t>A receita total gerada pela venda de produtos da Compal.</a:t>
                      </a:r>
                      <a:endParaRPr lang="pt-PT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solidFill>
                            <a:schemeClr val="dk1"/>
                          </a:solidFill>
                          <a:latin typeface="Kanit Medium"/>
                        </a:rPr>
                        <a:t>Margem de Lucro</a:t>
                      </a:r>
                      <a:endParaRPr lang="pt-PT" noProof="0" dirty="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 dirty="0">
                          <a:solidFill>
                            <a:schemeClr val="tx1"/>
                          </a:solidFill>
                        </a:rPr>
                        <a:t>A percentagem de lucro líquido em relação à receita total.</a:t>
                      </a:r>
                      <a:endParaRPr lang="pt-PT" noProof="0" dirty="0">
                        <a:solidFill>
                          <a:schemeClr val="tx1"/>
                        </a:solidFill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1436;p46">
            <a:extLst>
              <a:ext uri="{FF2B5EF4-FFF2-40B4-BE49-F238E27FC236}">
                <a16:creationId xmlns:a16="http://schemas.microsoft.com/office/drawing/2014/main" id="{B37B503E-BF87-191E-0DD9-B84B8A8D1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359276"/>
              </p:ext>
            </p:extLst>
          </p:nvPr>
        </p:nvGraphicFramePr>
        <p:xfrm>
          <a:off x="1019432" y="4340310"/>
          <a:ext cx="7123658" cy="1413350"/>
        </p:xfrm>
        <a:graphic>
          <a:graphicData uri="http://schemas.openxmlformats.org/drawingml/2006/table">
            <a:tbl>
              <a:tblPr>
                <a:noFill/>
                <a:tableStyleId>{6DBCC512-D0AA-4804-8F7C-194D81251610}</a:tableStyleId>
              </a:tblPr>
              <a:tblGrid>
                <a:gridCol w="328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solidFill>
                            <a:schemeClr val="dk1"/>
                          </a:solidFill>
                          <a:latin typeface="Kanit Medium"/>
                        </a:rPr>
                        <a:t>Eficiência de Produção</a:t>
                      </a:r>
                      <a:endParaRPr lang="pt-PT" noProof="0" dirty="0">
                        <a:latin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noProof="0">
                          <a:solidFill>
                            <a:schemeClr val="dk1"/>
                          </a:solidFill>
                        </a:rPr>
                        <a:t>Medida de quão eficientemente os produtos são fabricados.</a:t>
                      </a:r>
                      <a:endParaRPr lang="pt-PT" noProof="0"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33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7"/>
          <p:cNvSpPr txBox="1">
            <a:spLocks noGrp="1"/>
          </p:cNvSpPr>
          <p:nvPr>
            <p:ph type="title"/>
          </p:nvPr>
        </p:nvSpPr>
        <p:spPr>
          <a:xfrm>
            <a:off x="4994755" y="812571"/>
            <a:ext cx="3213795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000" dirty="0">
                <a:solidFill>
                  <a:srgbClr val="0D0D0D"/>
                </a:solidFill>
              </a:rPr>
              <a:t>Controle-</a:t>
            </a:r>
            <a:r>
              <a:rPr lang="en" sz="3000" err="1">
                <a:solidFill>
                  <a:srgbClr val="0D0D0D"/>
                </a:solidFill>
              </a:rPr>
              <a:t>chave</a:t>
            </a:r>
            <a:endParaRPr lang="pt-BR" sz="3000" err="1"/>
          </a:p>
        </p:txBody>
      </p:sp>
      <p:sp>
        <p:nvSpPr>
          <p:cNvPr id="1095" name="Google Shape;1095;p37"/>
          <p:cNvSpPr txBox="1">
            <a:spLocks noGrp="1"/>
          </p:cNvSpPr>
          <p:nvPr>
            <p:ph type="subTitle" idx="1"/>
          </p:nvPr>
        </p:nvSpPr>
        <p:spPr>
          <a:xfrm>
            <a:off x="4338303" y="1931669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 </a:t>
            </a:r>
            <a:r>
              <a:rPr lang="pt-PT">
                <a:solidFill>
                  <a:schemeClr val="tx1"/>
                </a:solidFill>
              </a:rPr>
              <a:t>Controles-chave em uma empresa como a Compal abrangem várias áreas, incluindo controle de  qualidade na produção, gestão de cadeia de suprimentos, conformidade regulatória, gestão de máquinas e  trabalhadores. Esses detalhes normalmente são tratados internamente e podem não ser divulgados publicamente por razões estratégicas e competitivas.</a:t>
            </a:r>
            <a:endParaRPr lang="pt-BR"/>
          </a:p>
        </p:txBody>
      </p:sp>
      <p:sp>
        <p:nvSpPr>
          <p:cNvPr id="1096" name="Google Shape;1096;p37"/>
          <p:cNvSpPr txBox="1">
            <a:spLocks noGrp="1"/>
          </p:cNvSpPr>
          <p:nvPr>
            <p:ph type="subTitle" idx="3"/>
          </p:nvPr>
        </p:nvSpPr>
        <p:spPr>
          <a:xfrm>
            <a:off x="4307411" y="-894866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reading time on our posts</a:t>
            </a:r>
            <a:endParaRPr/>
          </a:p>
        </p:txBody>
      </p:sp>
      <p:sp>
        <p:nvSpPr>
          <p:cNvPr id="1097" name="Google Shape;1097;p37"/>
          <p:cNvSpPr txBox="1">
            <a:spLocks noGrp="1"/>
          </p:cNvSpPr>
          <p:nvPr>
            <p:ph type="subTitle" idx="5"/>
          </p:nvPr>
        </p:nvSpPr>
        <p:spPr>
          <a:xfrm>
            <a:off x="4191567" y="-446859"/>
            <a:ext cx="3955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publish our content in different languages</a:t>
            </a:r>
            <a:endParaRPr/>
          </a:p>
        </p:txBody>
      </p:sp>
      <p:sp>
        <p:nvSpPr>
          <p:cNvPr id="1098" name="Google Shape;1098;p37"/>
          <p:cNvSpPr txBox="1">
            <a:spLocks noGrp="1"/>
          </p:cNvSpPr>
          <p:nvPr>
            <p:ph type="title" idx="2"/>
          </p:nvPr>
        </p:nvSpPr>
        <p:spPr>
          <a:xfrm>
            <a:off x="4253350" y="-940470"/>
            <a:ext cx="395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99" name="Google Shape;1099;p37"/>
          <p:cNvSpPr txBox="1">
            <a:spLocks noGrp="1"/>
          </p:cNvSpPr>
          <p:nvPr>
            <p:ph type="title" idx="4"/>
          </p:nvPr>
        </p:nvSpPr>
        <p:spPr>
          <a:xfrm>
            <a:off x="4044830" y="-863167"/>
            <a:ext cx="39552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languages</a:t>
            </a:r>
            <a:endParaRPr/>
          </a:p>
        </p:txBody>
      </p:sp>
      <p:grpSp>
        <p:nvGrpSpPr>
          <p:cNvPr id="1100" name="Google Shape;1100;p37"/>
          <p:cNvGrpSpPr/>
          <p:nvPr/>
        </p:nvGrpSpPr>
        <p:grpSpPr>
          <a:xfrm>
            <a:off x="2383228" y="845480"/>
            <a:ext cx="1735200" cy="1309645"/>
            <a:chOff x="1352200" y="845480"/>
            <a:chExt cx="1735200" cy="1309645"/>
          </a:xfrm>
        </p:grpSpPr>
        <p:grpSp>
          <p:nvGrpSpPr>
            <p:cNvPr id="1101" name="Google Shape;1101;p37"/>
            <p:cNvGrpSpPr/>
            <p:nvPr/>
          </p:nvGrpSpPr>
          <p:grpSpPr>
            <a:xfrm>
              <a:off x="1853856" y="845480"/>
              <a:ext cx="731870" cy="241954"/>
              <a:chOff x="6908475" y="763225"/>
              <a:chExt cx="459775" cy="152000"/>
            </a:xfrm>
          </p:grpSpPr>
          <p:sp>
            <p:nvSpPr>
              <p:cNvPr id="1102" name="Google Shape;1102;p37"/>
              <p:cNvSpPr/>
              <p:nvPr/>
            </p:nvSpPr>
            <p:spPr>
              <a:xfrm>
                <a:off x="6908475" y="780700"/>
                <a:ext cx="4597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18391" h="5381" fill="none" extrusionOk="0">
                    <a:moveTo>
                      <a:pt x="18390" y="5380"/>
                    </a:moveTo>
                    <a:lnTo>
                      <a:pt x="9211" y="0"/>
                    </a:lnTo>
                    <a:lnTo>
                      <a:pt x="1" y="5380"/>
                    </a:lnTo>
                  </a:path>
                </a:pathLst>
              </a:custGeom>
              <a:noFill/>
              <a:ln w="987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7121250" y="763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70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9" y="1064"/>
                      <a:pt x="1369" y="699"/>
                    </a:cubicBezTo>
                    <a:cubicBezTo>
                      <a:pt x="1369" y="304"/>
                      <a:pt x="1065" y="0"/>
                      <a:pt x="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4" name="Google Shape;1104;p37"/>
            <p:cNvGrpSpPr/>
            <p:nvPr/>
          </p:nvGrpSpPr>
          <p:grpSpPr>
            <a:xfrm>
              <a:off x="1352200" y="1087425"/>
              <a:ext cx="1735200" cy="1067700"/>
              <a:chOff x="2896875" y="3464350"/>
              <a:chExt cx="1735200" cy="1067700"/>
            </a:xfrm>
          </p:grpSpPr>
          <p:sp>
            <p:nvSpPr>
              <p:cNvPr id="1105" name="Google Shape;1105;p37"/>
              <p:cNvSpPr/>
              <p:nvPr/>
            </p:nvSpPr>
            <p:spPr>
              <a:xfrm>
                <a:off x="2896875" y="3464350"/>
                <a:ext cx="1735200" cy="1067700"/>
              </a:xfrm>
              <a:prstGeom prst="rect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2966928" y="3523817"/>
                <a:ext cx="1595100" cy="958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3845728" y="3660025"/>
                <a:ext cx="268350" cy="686100"/>
              </a:xfrm>
              <a:prstGeom prst="flowChartCollat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208578" y="3660025"/>
                <a:ext cx="268350" cy="686100"/>
              </a:xfrm>
              <a:prstGeom prst="flowChartCol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9" name="Google Shape;1109;p37"/>
              <p:cNvGrpSpPr/>
              <p:nvPr/>
            </p:nvGrpSpPr>
            <p:grpSpPr>
              <a:xfrm>
                <a:off x="3049425" y="3672875"/>
                <a:ext cx="673901" cy="242191"/>
                <a:chOff x="8116750" y="2573743"/>
                <a:chExt cx="646800" cy="242191"/>
              </a:xfrm>
            </p:grpSpPr>
            <p:sp>
              <p:nvSpPr>
                <p:cNvPr id="1110" name="Google Shape;1110;p37"/>
                <p:cNvSpPr/>
                <p:nvPr/>
              </p:nvSpPr>
              <p:spPr>
                <a:xfrm>
                  <a:off x="8116750" y="2573743"/>
                  <a:ext cx="5709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7"/>
                <p:cNvSpPr/>
                <p:nvPr/>
              </p:nvSpPr>
              <p:spPr>
                <a:xfrm>
                  <a:off x="8116750" y="2643294"/>
                  <a:ext cx="3765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37"/>
                <p:cNvSpPr/>
                <p:nvPr/>
              </p:nvSpPr>
              <p:spPr>
                <a:xfrm>
                  <a:off x="8116750" y="2712818"/>
                  <a:ext cx="5112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37"/>
                <p:cNvSpPr/>
                <p:nvPr/>
              </p:nvSpPr>
              <p:spPr>
                <a:xfrm>
                  <a:off x="8116750" y="2782333"/>
                  <a:ext cx="6468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14" name="Google Shape;1114;p37"/>
              <p:cNvSpPr/>
              <p:nvPr/>
            </p:nvSpPr>
            <p:spPr>
              <a:xfrm>
                <a:off x="3049525" y="3964950"/>
                <a:ext cx="673800" cy="381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5" name="Google Shape;1115;p37"/>
          <p:cNvGrpSpPr/>
          <p:nvPr/>
        </p:nvGrpSpPr>
        <p:grpSpPr>
          <a:xfrm>
            <a:off x="1455155" y="736906"/>
            <a:ext cx="345711" cy="289135"/>
            <a:chOff x="1186033" y="567949"/>
            <a:chExt cx="555895" cy="464997"/>
          </a:xfrm>
        </p:grpSpPr>
        <p:sp>
          <p:nvSpPr>
            <p:cNvPr id="1116" name="Google Shape;1116;p37"/>
            <p:cNvSpPr/>
            <p:nvPr/>
          </p:nvSpPr>
          <p:spPr>
            <a:xfrm flipH="1">
              <a:off x="1186033" y="567949"/>
              <a:ext cx="555895" cy="464997"/>
            </a:xfrm>
            <a:custGeom>
              <a:avLst/>
              <a:gdLst/>
              <a:ahLst/>
              <a:cxnLst/>
              <a:rect l="l" t="t" r="r" b="b"/>
              <a:pathLst>
                <a:path w="5897" h="4933" extrusionOk="0">
                  <a:moveTo>
                    <a:pt x="395" y="1"/>
                  </a:moveTo>
                  <a:cubicBezTo>
                    <a:pt x="183" y="1"/>
                    <a:pt x="0" y="183"/>
                    <a:pt x="0" y="396"/>
                  </a:cubicBezTo>
                  <a:lnTo>
                    <a:pt x="0" y="3770"/>
                  </a:lnTo>
                  <a:cubicBezTo>
                    <a:pt x="0" y="3983"/>
                    <a:pt x="183" y="4165"/>
                    <a:pt x="395" y="4165"/>
                  </a:cubicBezTo>
                  <a:lnTo>
                    <a:pt x="3161" y="4165"/>
                  </a:lnTo>
                  <a:lnTo>
                    <a:pt x="3526" y="4773"/>
                  </a:lnTo>
                  <a:cubicBezTo>
                    <a:pt x="3587" y="4879"/>
                    <a:pt x="3686" y="4933"/>
                    <a:pt x="3784" y="4933"/>
                  </a:cubicBezTo>
                  <a:cubicBezTo>
                    <a:pt x="3883" y="4933"/>
                    <a:pt x="3982" y="4879"/>
                    <a:pt x="4043" y="4773"/>
                  </a:cubicBezTo>
                  <a:lnTo>
                    <a:pt x="4408" y="4165"/>
                  </a:lnTo>
                  <a:lnTo>
                    <a:pt x="5502" y="4165"/>
                  </a:lnTo>
                  <a:cubicBezTo>
                    <a:pt x="5715" y="4165"/>
                    <a:pt x="5897" y="3983"/>
                    <a:pt x="5897" y="3770"/>
                  </a:cubicBezTo>
                  <a:lnTo>
                    <a:pt x="5897" y="396"/>
                  </a:lnTo>
                  <a:cubicBezTo>
                    <a:pt x="5897" y="183"/>
                    <a:pt x="5715" y="1"/>
                    <a:pt x="5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 flipH="1">
              <a:off x="1400868" y="616306"/>
              <a:ext cx="220774" cy="269779"/>
            </a:xfrm>
            <a:custGeom>
              <a:avLst/>
              <a:gdLst/>
              <a:ahLst/>
              <a:cxnLst/>
              <a:rect l="l" t="t" r="r" b="b"/>
              <a:pathLst>
                <a:path w="2342" h="2862" extrusionOk="0">
                  <a:moveTo>
                    <a:pt x="1046" y="1"/>
                  </a:moveTo>
                  <a:cubicBezTo>
                    <a:pt x="941" y="1"/>
                    <a:pt x="837" y="76"/>
                    <a:pt x="821" y="248"/>
                  </a:cubicBezTo>
                  <a:cubicBezTo>
                    <a:pt x="791" y="582"/>
                    <a:pt x="1034" y="856"/>
                    <a:pt x="1034" y="856"/>
                  </a:cubicBezTo>
                  <a:lnTo>
                    <a:pt x="183" y="856"/>
                  </a:lnTo>
                  <a:cubicBezTo>
                    <a:pt x="92" y="856"/>
                    <a:pt x="1" y="947"/>
                    <a:pt x="1" y="1038"/>
                  </a:cubicBezTo>
                  <a:lnTo>
                    <a:pt x="1" y="1281"/>
                  </a:lnTo>
                  <a:cubicBezTo>
                    <a:pt x="1" y="1372"/>
                    <a:pt x="62" y="1464"/>
                    <a:pt x="153" y="1464"/>
                  </a:cubicBezTo>
                  <a:lnTo>
                    <a:pt x="153" y="1767"/>
                  </a:lnTo>
                  <a:cubicBezTo>
                    <a:pt x="153" y="1859"/>
                    <a:pt x="244" y="1950"/>
                    <a:pt x="335" y="1950"/>
                  </a:cubicBezTo>
                  <a:lnTo>
                    <a:pt x="335" y="2345"/>
                  </a:lnTo>
                  <a:cubicBezTo>
                    <a:pt x="335" y="2436"/>
                    <a:pt x="426" y="2527"/>
                    <a:pt x="548" y="2527"/>
                  </a:cubicBezTo>
                  <a:lnTo>
                    <a:pt x="548" y="2679"/>
                  </a:lnTo>
                  <a:cubicBezTo>
                    <a:pt x="548" y="2801"/>
                    <a:pt x="609" y="2862"/>
                    <a:pt x="730" y="2862"/>
                  </a:cubicBezTo>
                  <a:lnTo>
                    <a:pt x="2098" y="2862"/>
                  </a:lnTo>
                  <a:cubicBezTo>
                    <a:pt x="2220" y="2862"/>
                    <a:pt x="2341" y="2771"/>
                    <a:pt x="2341" y="2619"/>
                  </a:cubicBezTo>
                  <a:lnTo>
                    <a:pt x="2341" y="1220"/>
                  </a:lnTo>
                  <a:cubicBezTo>
                    <a:pt x="2341" y="1099"/>
                    <a:pt x="2280" y="1008"/>
                    <a:pt x="2189" y="977"/>
                  </a:cubicBezTo>
                  <a:cubicBezTo>
                    <a:pt x="1703" y="795"/>
                    <a:pt x="1369" y="400"/>
                    <a:pt x="1277" y="187"/>
                  </a:cubicBezTo>
                  <a:cubicBezTo>
                    <a:pt x="1248" y="69"/>
                    <a:pt x="1146" y="1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 flipH="1">
              <a:off x="1300565" y="714056"/>
              <a:ext cx="80410" cy="172029"/>
            </a:xfrm>
            <a:custGeom>
              <a:avLst/>
              <a:gdLst/>
              <a:ahLst/>
              <a:cxnLst/>
              <a:rect l="l" t="t" r="r" b="b"/>
              <a:pathLst>
                <a:path w="853" h="1825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lnTo>
                    <a:pt x="1" y="1430"/>
                  </a:lnTo>
                  <a:cubicBezTo>
                    <a:pt x="1" y="1642"/>
                    <a:pt x="183" y="1825"/>
                    <a:pt x="427" y="1825"/>
                  </a:cubicBezTo>
                  <a:cubicBezTo>
                    <a:pt x="639" y="1825"/>
                    <a:pt x="852" y="1642"/>
                    <a:pt x="852" y="1430"/>
                  </a:cubicBezTo>
                  <a:lnTo>
                    <a:pt x="852" y="427"/>
                  </a:lnTo>
                  <a:cubicBezTo>
                    <a:pt x="85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7"/>
          <p:cNvGrpSpPr/>
          <p:nvPr/>
        </p:nvGrpSpPr>
        <p:grpSpPr>
          <a:xfrm>
            <a:off x="1317701" y="1116679"/>
            <a:ext cx="1322106" cy="3800868"/>
            <a:chOff x="896272" y="1116679"/>
            <a:chExt cx="1322106" cy="3800868"/>
          </a:xfrm>
        </p:grpSpPr>
        <p:sp>
          <p:nvSpPr>
            <p:cNvPr id="1120" name="Google Shape;1120;p37"/>
            <p:cNvSpPr/>
            <p:nvPr/>
          </p:nvSpPr>
          <p:spPr>
            <a:xfrm flipH="1">
              <a:off x="1270149" y="1166400"/>
              <a:ext cx="317713" cy="411492"/>
            </a:xfrm>
            <a:custGeom>
              <a:avLst/>
              <a:gdLst/>
              <a:ahLst/>
              <a:cxnLst/>
              <a:rect l="l" t="t" r="r" b="b"/>
              <a:pathLst>
                <a:path w="6019" h="7796" extrusionOk="0">
                  <a:moveTo>
                    <a:pt x="3101" y="0"/>
                  </a:moveTo>
                  <a:cubicBezTo>
                    <a:pt x="153" y="0"/>
                    <a:pt x="1" y="3253"/>
                    <a:pt x="639" y="4438"/>
                  </a:cubicBezTo>
                  <a:cubicBezTo>
                    <a:pt x="1247" y="5563"/>
                    <a:pt x="2432" y="5715"/>
                    <a:pt x="2432" y="5715"/>
                  </a:cubicBezTo>
                  <a:lnTo>
                    <a:pt x="2432" y="7235"/>
                  </a:lnTo>
                  <a:cubicBezTo>
                    <a:pt x="2432" y="7235"/>
                    <a:pt x="2280" y="7690"/>
                    <a:pt x="3040" y="7782"/>
                  </a:cubicBezTo>
                  <a:cubicBezTo>
                    <a:pt x="3122" y="7791"/>
                    <a:pt x="3198" y="7795"/>
                    <a:pt x="3270" y="7795"/>
                  </a:cubicBezTo>
                  <a:cubicBezTo>
                    <a:pt x="3890" y="7795"/>
                    <a:pt x="4134" y="7478"/>
                    <a:pt x="4134" y="7478"/>
                  </a:cubicBezTo>
                  <a:lnTo>
                    <a:pt x="3952" y="5776"/>
                  </a:lnTo>
                  <a:cubicBezTo>
                    <a:pt x="5350" y="4894"/>
                    <a:pt x="5563" y="3496"/>
                    <a:pt x="5563" y="3496"/>
                  </a:cubicBezTo>
                  <a:cubicBezTo>
                    <a:pt x="5563" y="3496"/>
                    <a:pt x="5654" y="3435"/>
                    <a:pt x="5806" y="3344"/>
                  </a:cubicBezTo>
                  <a:cubicBezTo>
                    <a:pt x="5897" y="3253"/>
                    <a:pt x="5988" y="3040"/>
                    <a:pt x="5958" y="2736"/>
                  </a:cubicBezTo>
                  <a:cubicBezTo>
                    <a:pt x="5958" y="2432"/>
                    <a:pt x="5624" y="2432"/>
                    <a:pt x="5624" y="2432"/>
                  </a:cubicBezTo>
                  <a:cubicBezTo>
                    <a:pt x="5624" y="2432"/>
                    <a:pt x="6019" y="0"/>
                    <a:pt x="3101" y="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 flipH="1">
              <a:off x="1226812" y="1116679"/>
              <a:ext cx="407553" cy="358763"/>
            </a:xfrm>
            <a:custGeom>
              <a:avLst/>
              <a:gdLst/>
              <a:ahLst/>
              <a:cxnLst/>
              <a:rect l="l" t="t" r="r" b="b"/>
              <a:pathLst>
                <a:path w="7721" h="6797" extrusionOk="0">
                  <a:moveTo>
                    <a:pt x="4286" y="0"/>
                  </a:moveTo>
                  <a:cubicBezTo>
                    <a:pt x="3921" y="0"/>
                    <a:pt x="3526" y="91"/>
                    <a:pt x="3192" y="274"/>
                  </a:cubicBezTo>
                  <a:cubicBezTo>
                    <a:pt x="3100" y="304"/>
                    <a:pt x="3009" y="365"/>
                    <a:pt x="2918" y="426"/>
                  </a:cubicBezTo>
                  <a:cubicBezTo>
                    <a:pt x="2827" y="486"/>
                    <a:pt x="2736" y="517"/>
                    <a:pt x="2614" y="547"/>
                  </a:cubicBezTo>
                  <a:cubicBezTo>
                    <a:pt x="2493" y="547"/>
                    <a:pt x="2401" y="578"/>
                    <a:pt x="2280" y="608"/>
                  </a:cubicBezTo>
                  <a:cubicBezTo>
                    <a:pt x="2189" y="638"/>
                    <a:pt x="2097" y="669"/>
                    <a:pt x="2037" y="730"/>
                  </a:cubicBezTo>
                  <a:cubicBezTo>
                    <a:pt x="1672" y="942"/>
                    <a:pt x="1429" y="1277"/>
                    <a:pt x="1277" y="1672"/>
                  </a:cubicBezTo>
                  <a:cubicBezTo>
                    <a:pt x="1185" y="1885"/>
                    <a:pt x="1155" y="2097"/>
                    <a:pt x="1125" y="2310"/>
                  </a:cubicBezTo>
                  <a:cubicBezTo>
                    <a:pt x="1094" y="2432"/>
                    <a:pt x="1094" y="2523"/>
                    <a:pt x="1094" y="2645"/>
                  </a:cubicBezTo>
                  <a:cubicBezTo>
                    <a:pt x="486" y="2736"/>
                    <a:pt x="0" y="3313"/>
                    <a:pt x="91" y="3952"/>
                  </a:cubicBezTo>
                  <a:cubicBezTo>
                    <a:pt x="122" y="4073"/>
                    <a:pt x="182" y="4225"/>
                    <a:pt x="274" y="4347"/>
                  </a:cubicBezTo>
                  <a:cubicBezTo>
                    <a:pt x="91" y="4590"/>
                    <a:pt x="0" y="4924"/>
                    <a:pt x="91" y="5259"/>
                  </a:cubicBezTo>
                  <a:cubicBezTo>
                    <a:pt x="152" y="5441"/>
                    <a:pt x="274" y="5593"/>
                    <a:pt x="456" y="5714"/>
                  </a:cubicBezTo>
                  <a:cubicBezTo>
                    <a:pt x="426" y="5897"/>
                    <a:pt x="456" y="6079"/>
                    <a:pt x="547" y="6262"/>
                  </a:cubicBezTo>
                  <a:cubicBezTo>
                    <a:pt x="638" y="6505"/>
                    <a:pt x="882" y="6718"/>
                    <a:pt x="1185" y="6778"/>
                  </a:cubicBezTo>
                  <a:cubicBezTo>
                    <a:pt x="1241" y="6791"/>
                    <a:pt x="1298" y="6797"/>
                    <a:pt x="1356" y="6797"/>
                  </a:cubicBezTo>
                  <a:cubicBezTo>
                    <a:pt x="1578" y="6797"/>
                    <a:pt x="1800" y="6704"/>
                    <a:pt x="1945" y="6535"/>
                  </a:cubicBezTo>
                  <a:cubicBezTo>
                    <a:pt x="2037" y="6414"/>
                    <a:pt x="2128" y="6292"/>
                    <a:pt x="2128" y="6140"/>
                  </a:cubicBezTo>
                  <a:cubicBezTo>
                    <a:pt x="2128" y="5958"/>
                    <a:pt x="1976" y="5866"/>
                    <a:pt x="1885" y="5745"/>
                  </a:cubicBezTo>
                  <a:cubicBezTo>
                    <a:pt x="1702" y="5593"/>
                    <a:pt x="1550" y="5380"/>
                    <a:pt x="1459" y="5137"/>
                  </a:cubicBezTo>
                  <a:cubicBezTo>
                    <a:pt x="1368" y="4803"/>
                    <a:pt x="1337" y="4438"/>
                    <a:pt x="1307" y="4043"/>
                  </a:cubicBezTo>
                  <a:cubicBezTo>
                    <a:pt x="1307" y="3860"/>
                    <a:pt x="1307" y="3648"/>
                    <a:pt x="1307" y="3435"/>
                  </a:cubicBezTo>
                  <a:cubicBezTo>
                    <a:pt x="1337" y="3252"/>
                    <a:pt x="1368" y="3040"/>
                    <a:pt x="1459" y="2888"/>
                  </a:cubicBezTo>
                  <a:cubicBezTo>
                    <a:pt x="1459" y="2857"/>
                    <a:pt x="1459" y="2827"/>
                    <a:pt x="1459" y="2827"/>
                  </a:cubicBezTo>
                  <a:cubicBezTo>
                    <a:pt x="1459" y="2827"/>
                    <a:pt x="1489" y="2797"/>
                    <a:pt x="1489" y="2797"/>
                  </a:cubicBezTo>
                  <a:cubicBezTo>
                    <a:pt x="1581" y="2736"/>
                    <a:pt x="1672" y="2645"/>
                    <a:pt x="1733" y="2584"/>
                  </a:cubicBezTo>
                  <a:cubicBezTo>
                    <a:pt x="1793" y="2493"/>
                    <a:pt x="1854" y="2401"/>
                    <a:pt x="1885" y="2310"/>
                  </a:cubicBezTo>
                  <a:cubicBezTo>
                    <a:pt x="1915" y="2249"/>
                    <a:pt x="1945" y="2128"/>
                    <a:pt x="2037" y="2097"/>
                  </a:cubicBezTo>
                  <a:cubicBezTo>
                    <a:pt x="2097" y="2037"/>
                    <a:pt x="2219" y="2037"/>
                    <a:pt x="2310" y="2037"/>
                  </a:cubicBezTo>
                  <a:cubicBezTo>
                    <a:pt x="2401" y="2006"/>
                    <a:pt x="2493" y="1976"/>
                    <a:pt x="2584" y="1915"/>
                  </a:cubicBezTo>
                  <a:cubicBezTo>
                    <a:pt x="2675" y="1885"/>
                    <a:pt x="2766" y="1824"/>
                    <a:pt x="2857" y="1733"/>
                  </a:cubicBezTo>
                  <a:lnTo>
                    <a:pt x="2857" y="1733"/>
                  </a:lnTo>
                  <a:cubicBezTo>
                    <a:pt x="2827" y="1793"/>
                    <a:pt x="2827" y="1824"/>
                    <a:pt x="2857" y="1885"/>
                  </a:cubicBezTo>
                  <a:cubicBezTo>
                    <a:pt x="2857" y="2249"/>
                    <a:pt x="3040" y="2675"/>
                    <a:pt x="3374" y="2857"/>
                  </a:cubicBezTo>
                  <a:cubicBezTo>
                    <a:pt x="3488" y="2906"/>
                    <a:pt x="3602" y="2937"/>
                    <a:pt x="3711" y="2937"/>
                  </a:cubicBezTo>
                  <a:cubicBezTo>
                    <a:pt x="3806" y="2937"/>
                    <a:pt x="3897" y="2914"/>
                    <a:pt x="3982" y="2857"/>
                  </a:cubicBezTo>
                  <a:cubicBezTo>
                    <a:pt x="4058" y="2832"/>
                    <a:pt x="4028" y="2721"/>
                    <a:pt x="3963" y="2721"/>
                  </a:cubicBezTo>
                  <a:cubicBezTo>
                    <a:pt x="3950" y="2721"/>
                    <a:pt x="3936" y="2726"/>
                    <a:pt x="3921" y="2736"/>
                  </a:cubicBezTo>
                  <a:cubicBezTo>
                    <a:pt x="3863" y="2759"/>
                    <a:pt x="3805" y="2769"/>
                    <a:pt x="3749" y="2769"/>
                  </a:cubicBezTo>
                  <a:cubicBezTo>
                    <a:pt x="3657" y="2769"/>
                    <a:pt x="3571" y="2743"/>
                    <a:pt x="3496" y="2705"/>
                  </a:cubicBezTo>
                  <a:cubicBezTo>
                    <a:pt x="3344" y="2645"/>
                    <a:pt x="3222" y="2523"/>
                    <a:pt x="3161" y="2401"/>
                  </a:cubicBezTo>
                  <a:cubicBezTo>
                    <a:pt x="3009" y="2128"/>
                    <a:pt x="2979" y="1793"/>
                    <a:pt x="3040" y="1489"/>
                  </a:cubicBezTo>
                  <a:cubicBezTo>
                    <a:pt x="3070" y="1429"/>
                    <a:pt x="3100" y="1368"/>
                    <a:pt x="3131" y="1307"/>
                  </a:cubicBezTo>
                  <a:cubicBezTo>
                    <a:pt x="3313" y="1733"/>
                    <a:pt x="3617" y="2128"/>
                    <a:pt x="4103" y="2249"/>
                  </a:cubicBezTo>
                  <a:cubicBezTo>
                    <a:pt x="4164" y="2249"/>
                    <a:pt x="4239" y="2263"/>
                    <a:pt x="4308" y="2263"/>
                  </a:cubicBezTo>
                  <a:cubicBezTo>
                    <a:pt x="4343" y="2263"/>
                    <a:pt x="4377" y="2260"/>
                    <a:pt x="4407" y="2249"/>
                  </a:cubicBezTo>
                  <a:cubicBezTo>
                    <a:pt x="4529" y="2797"/>
                    <a:pt x="4985" y="3192"/>
                    <a:pt x="5532" y="3313"/>
                  </a:cubicBezTo>
                  <a:cubicBezTo>
                    <a:pt x="5654" y="3344"/>
                    <a:pt x="5836" y="3374"/>
                    <a:pt x="5897" y="3496"/>
                  </a:cubicBezTo>
                  <a:cubicBezTo>
                    <a:pt x="5897" y="3526"/>
                    <a:pt x="5958" y="3526"/>
                    <a:pt x="5988" y="3526"/>
                  </a:cubicBezTo>
                  <a:cubicBezTo>
                    <a:pt x="6018" y="3526"/>
                    <a:pt x="6018" y="3496"/>
                    <a:pt x="6018" y="3496"/>
                  </a:cubicBezTo>
                  <a:lnTo>
                    <a:pt x="6049" y="3496"/>
                  </a:lnTo>
                  <a:cubicBezTo>
                    <a:pt x="6110" y="3435"/>
                    <a:pt x="6201" y="3374"/>
                    <a:pt x="6292" y="3374"/>
                  </a:cubicBezTo>
                  <a:cubicBezTo>
                    <a:pt x="6292" y="3374"/>
                    <a:pt x="6292" y="3374"/>
                    <a:pt x="6322" y="3344"/>
                  </a:cubicBezTo>
                  <a:lnTo>
                    <a:pt x="6474" y="3344"/>
                  </a:lnTo>
                  <a:cubicBezTo>
                    <a:pt x="6505" y="3344"/>
                    <a:pt x="6505" y="3374"/>
                    <a:pt x="6535" y="3374"/>
                  </a:cubicBezTo>
                  <a:cubicBezTo>
                    <a:pt x="6566" y="3374"/>
                    <a:pt x="6596" y="3374"/>
                    <a:pt x="6626" y="3344"/>
                  </a:cubicBezTo>
                  <a:cubicBezTo>
                    <a:pt x="6748" y="3496"/>
                    <a:pt x="6809" y="3739"/>
                    <a:pt x="6778" y="3921"/>
                  </a:cubicBezTo>
                  <a:cubicBezTo>
                    <a:pt x="6748" y="4043"/>
                    <a:pt x="6718" y="4164"/>
                    <a:pt x="6596" y="4255"/>
                  </a:cubicBezTo>
                  <a:cubicBezTo>
                    <a:pt x="6529" y="4300"/>
                    <a:pt x="6446" y="4328"/>
                    <a:pt x="6359" y="4328"/>
                  </a:cubicBezTo>
                  <a:cubicBezTo>
                    <a:pt x="6327" y="4328"/>
                    <a:pt x="6294" y="4324"/>
                    <a:pt x="6262" y="4316"/>
                  </a:cubicBezTo>
                  <a:cubicBezTo>
                    <a:pt x="6250" y="4310"/>
                    <a:pt x="6239" y="4308"/>
                    <a:pt x="6230" y="4308"/>
                  </a:cubicBezTo>
                  <a:cubicBezTo>
                    <a:pt x="6190" y="4308"/>
                    <a:pt x="6170" y="4352"/>
                    <a:pt x="6170" y="4377"/>
                  </a:cubicBezTo>
                  <a:lnTo>
                    <a:pt x="6140" y="4377"/>
                  </a:lnTo>
                  <a:cubicBezTo>
                    <a:pt x="5927" y="4499"/>
                    <a:pt x="5806" y="4742"/>
                    <a:pt x="5745" y="4985"/>
                  </a:cubicBezTo>
                  <a:cubicBezTo>
                    <a:pt x="5684" y="5076"/>
                    <a:pt x="5654" y="5198"/>
                    <a:pt x="5623" y="5319"/>
                  </a:cubicBezTo>
                  <a:cubicBezTo>
                    <a:pt x="5562" y="5411"/>
                    <a:pt x="5471" y="5532"/>
                    <a:pt x="5380" y="5623"/>
                  </a:cubicBezTo>
                  <a:cubicBezTo>
                    <a:pt x="5289" y="5745"/>
                    <a:pt x="5198" y="5866"/>
                    <a:pt x="5198" y="6018"/>
                  </a:cubicBezTo>
                  <a:cubicBezTo>
                    <a:pt x="5167" y="6170"/>
                    <a:pt x="5228" y="6322"/>
                    <a:pt x="5319" y="6444"/>
                  </a:cubicBezTo>
                  <a:cubicBezTo>
                    <a:pt x="5502" y="6657"/>
                    <a:pt x="5836" y="6778"/>
                    <a:pt x="6110" y="6778"/>
                  </a:cubicBezTo>
                  <a:cubicBezTo>
                    <a:pt x="6353" y="6778"/>
                    <a:pt x="6626" y="6657"/>
                    <a:pt x="6748" y="6444"/>
                  </a:cubicBezTo>
                  <a:cubicBezTo>
                    <a:pt x="6991" y="6444"/>
                    <a:pt x="7265" y="6322"/>
                    <a:pt x="7417" y="6140"/>
                  </a:cubicBezTo>
                  <a:cubicBezTo>
                    <a:pt x="7629" y="5897"/>
                    <a:pt x="7721" y="5593"/>
                    <a:pt x="7721" y="5289"/>
                  </a:cubicBezTo>
                  <a:cubicBezTo>
                    <a:pt x="7690" y="5137"/>
                    <a:pt x="7660" y="4955"/>
                    <a:pt x="7599" y="4803"/>
                  </a:cubicBezTo>
                  <a:cubicBezTo>
                    <a:pt x="7569" y="4742"/>
                    <a:pt x="7538" y="4651"/>
                    <a:pt x="7508" y="4590"/>
                  </a:cubicBezTo>
                  <a:cubicBezTo>
                    <a:pt x="7477" y="4529"/>
                    <a:pt x="7447" y="4438"/>
                    <a:pt x="7447" y="4347"/>
                  </a:cubicBezTo>
                  <a:cubicBezTo>
                    <a:pt x="7447" y="4286"/>
                    <a:pt x="7477" y="4195"/>
                    <a:pt x="7477" y="4134"/>
                  </a:cubicBezTo>
                  <a:cubicBezTo>
                    <a:pt x="7477" y="4043"/>
                    <a:pt x="7477" y="3982"/>
                    <a:pt x="7447" y="3921"/>
                  </a:cubicBezTo>
                  <a:cubicBezTo>
                    <a:pt x="7447" y="3800"/>
                    <a:pt x="7417" y="3648"/>
                    <a:pt x="7356" y="3526"/>
                  </a:cubicBezTo>
                  <a:cubicBezTo>
                    <a:pt x="7234" y="3222"/>
                    <a:pt x="7021" y="2979"/>
                    <a:pt x="6778" y="2797"/>
                  </a:cubicBezTo>
                  <a:lnTo>
                    <a:pt x="6748" y="2797"/>
                  </a:lnTo>
                  <a:cubicBezTo>
                    <a:pt x="6778" y="2189"/>
                    <a:pt x="6596" y="1550"/>
                    <a:pt x="6231" y="1034"/>
                  </a:cubicBezTo>
                  <a:cubicBezTo>
                    <a:pt x="6018" y="730"/>
                    <a:pt x="5745" y="456"/>
                    <a:pt x="5380" y="274"/>
                  </a:cubicBezTo>
                  <a:cubicBezTo>
                    <a:pt x="5046" y="122"/>
                    <a:pt x="4681" y="31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 flipH="1">
              <a:off x="1475482" y="4357471"/>
              <a:ext cx="423652" cy="411281"/>
            </a:xfrm>
            <a:custGeom>
              <a:avLst/>
              <a:gdLst/>
              <a:ahLst/>
              <a:cxnLst/>
              <a:rect l="l" t="t" r="r" b="b"/>
              <a:pathLst>
                <a:path w="8026" h="7792" extrusionOk="0">
                  <a:moveTo>
                    <a:pt x="3831" y="0"/>
                  </a:moveTo>
                  <a:cubicBezTo>
                    <a:pt x="3770" y="0"/>
                    <a:pt x="3739" y="31"/>
                    <a:pt x="3739" y="61"/>
                  </a:cubicBezTo>
                  <a:cubicBezTo>
                    <a:pt x="3770" y="669"/>
                    <a:pt x="3800" y="1277"/>
                    <a:pt x="3861" y="1885"/>
                  </a:cubicBezTo>
                  <a:cubicBezTo>
                    <a:pt x="3861" y="2037"/>
                    <a:pt x="3861" y="2189"/>
                    <a:pt x="3891" y="2341"/>
                  </a:cubicBezTo>
                  <a:cubicBezTo>
                    <a:pt x="3891" y="2462"/>
                    <a:pt x="3891" y="2614"/>
                    <a:pt x="3891" y="2766"/>
                  </a:cubicBezTo>
                  <a:cubicBezTo>
                    <a:pt x="3861" y="3009"/>
                    <a:pt x="3770" y="3222"/>
                    <a:pt x="3618" y="3404"/>
                  </a:cubicBezTo>
                  <a:cubicBezTo>
                    <a:pt x="3466" y="3587"/>
                    <a:pt x="3284" y="3769"/>
                    <a:pt x="3101" y="3921"/>
                  </a:cubicBezTo>
                  <a:cubicBezTo>
                    <a:pt x="2919" y="4104"/>
                    <a:pt x="2706" y="4316"/>
                    <a:pt x="2493" y="4499"/>
                  </a:cubicBezTo>
                  <a:cubicBezTo>
                    <a:pt x="2098" y="4894"/>
                    <a:pt x="1703" y="5289"/>
                    <a:pt x="1308" y="5715"/>
                  </a:cubicBezTo>
                  <a:cubicBezTo>
                    <a:pt x="1125" y="5927"/>
                    <a:pt x="943" y="6140"/>
                    <a:pt x="761" y="6353"/>
                  </a:cubicBezTo>
                  <a:cubicBezTo>
                    <a:pt x="669" y="6444"/>
                    <a:pt x="578" y="6566"/>
                    <a:pt x="487" y="6657"/>
                  </a:cubicBezTo>
                  <a:cubicBezTo>
                    <a:pt x="396" y="6778"/>
                    <a:pt x="305" y="6870"/>
                    <a:pt x="244" y="6991"/>
                  </a:cubicBezTo>
                  <a:cubicBezTo>
                    <a:pt x="92" y="7174"/>
                    <a:pt x="1" y="7447"/>
                    <a:pt x="183" y="7660"/>
                  </a:cubicBezTo>
                  <a:cubicBezTo>
                    <a:pt x="274" y="7769"/>
                    <a:pt x="409" y="7791"/>
                    <a:pt x="549" y="7791"/>
                  </a:cubicBezTo>
                  <a:cubicBezTo>
                    <a:pt x="642" y="7791"/>
                    <a:pt x="736" y="7781"/>
                    <a:pt x="821" y="7781"/>
                  </a:cubicBezTo>
                  <a:cubicBezTo>
                    <a:pt x="1429" y="7721"/>
                    <a:pt x="2007" y="7629"/>
                    <a:pt x="2584" y="7538"/>
                  </a:cubicBezTo>
                  <a:cubicBezTo>
                    <a:pt x="2888" y="7477"/>
                    <a:pt x="3162" y="7417"/>
                    <a:pt x="3466" y="7356"/>
                  </a:cubicBezTo>
                  <a:cubicBezTo>
                    <a:pt x="3709" y="7295"/>
                    <a:pt x="3983" y="7204"/>
                    <a:pt x="4256" y="7113"/>
                  </a:cubicBezTo>
                  <a:cubicBezTo>
                    <a:pt x="4499" y="7022"/>
                    <a:pt x="4712" y="6900"/>
                    <a:pt x="4925" y="6718"/>
                  </a:cubicBezTo>
                  <a:cubicBezTo>
                    <a:pt x="5107" y="6566"/>
                    <a:pt x="5259" y="6383"/>
                    <a:pt x="5381" y="6201"/>
                  </a:cubicBezTo>
                  <a:cubicBezTo>
                    <a:pt x="5502" y="6018"/>
                    <a:pt x="5624" y="5806"/>
                    <a:pt x="5746" y="5593"/>
                  </a:cubicBezTo>
                  <a:cubicBezTo>
                    <a:pt x="5776" y="5471"/>
                    <a:pt x="5837" y="5380"/>
                    <a:pt x="5898" y="5259"/>
                  </a:cubicBezTo>
                  <a:cubicBezTo>
                    <a:pt x="5928" y="5167"/>
                    <a:pt x="5989" y="5046"/>
                    <a:pt x="6050" y="4955"/>
                  </a:cubicBezTo>
                  <a:cubicBezTo>
                    <a:pt x="6080" y="4894"/>
                    <a:pt x="6110" y="4863"/>
                    <a:pt x="6171" y="4803"/>
                  </a:cubicBezTo>
                  <a:cubicBezTo>
                    <a:pt x="6232" y="5441"/>
                    <a:pt x="6232" y="6049"/>
                    <a:pt x="6171" y="6657"/>
                  </a:cubicBezTo>
                  <a:cubicBezTo>
                    <a:pt x="6171" y="6718"/>
                    <a:pt x="6232" y="6748"/>
                    <a:pt x="6293" y="6748"/>
                  </a:cubicBezTo>
                  <a:lnTo>
                    <a:pt x="6901" y="6626"/>
                  </a:lnTo>
                  <a:cubicBezTo>
                    <a:pt x="6931" y="6626"/>
                    <a:pt x="6961" y="6596"/>
                    <a:pt x="6961" y="6566"/>
                  </a:cubicBezTo>
                  <a:cubicBezTo>
                    <a:pt x="6931" y="6201"/>
                    <a:pt x="6931" y="5867"/>
                    <a:pt x="6901" y="5502"/>
                  </a:cubicBezTo>
                  <a:cubicBezTo>
                    <a:pt x="6870" y="5350"/>
                    <a:pt x="6870" y="5198"/>
                    <a:pt x="6870" y="5046"/>
                  </a:cubicBezTo>
                  <a:cubicBezTo>
                    <a:pt x="6901" y="4894"/>
                    <a:pt x="6992" y="4803"/>
                    <a:pt x="7113" y="4742"/>
                  </a:cubicBezTo>
                  <a:cubicBezTo>
                    <a:pt x="7205" y="4651"/>
                    <a:pt x="7326" y="4590"/>
                    <a:pt x="7448" y="4499"/>
                  </a:cubicBezTo>
                  <a:cubicBezTo>
                    <a:pt x="7569" y="4408"/>
                    <a:pt x="7660" y="4316"/>
                    <a:pt x="7752" y="4225"/>
                  </a:cubicBezTo>
                  <a:cubicBezTo>
                    <a:pt x="7843" y="4104"/>
                    <a:pt x="7904" y="3982"/>
                    <a:pt x="7964" y="3860"/>
                  </a:cubicBezTo>
                  <a:cubicBezTo>
                    <a:pt x="8025" y="3708"/>
                    <a:pt x="8025" y="3556"/>
                    <a:pt x="8025" y="3404"/>
                  </a:cubicBezTo>
                  <a:cubicBezTo>
                    <a:pt x="8025" y="3252"/>
                    <a:pt x="7995" y="3070"/>
                    <a:pt x="7964" y="2888"/>
                  </a:cubicBezTo>
                  <a:cubicBezTo>
                    <a:pt x="7934" y="2736"/>
                    <a:pt x="7904" y="2553"/>
                    <a:pt x="7873" y="2371"/>
                  </a:cubicBezTo>
                  <a:cubicBezTo>
                    <a:pt x="7782" y="2037"/>
                    <a:pt x="7721" y="1672"/>
                    <a:pt x="7660" y="1338"/>
                  </a:cubicBezTo>
                  <a:cubicBezTo>
                    <a:pt x="7630" y="1155"/>
                    <a:pt x="7600" y="1003"/>
                    <a:pt x="7569" y="821"/>
                  </a:cubicBezTo>
                  <a:cubicBezTo>
                    <a:pt x="7569" y="760"/>
                    <a:pt x="7569" y="669"/>
                    <a:pt x="7509" y="578"/>
                  </a:cubicBezTo>
                  <a:cubicBezTo>
                    <a:pt x="7478" y="517"/>
                    <a:pt x="7417" y="487"/>
                    <a:pt x="7357" y="487"/>
                  </a:cubicBezTo>
                  <a:cubicBezTo>
                    <a:pt x="7022" y="426"/>
                    <a:pt x="6657" y="365"/>
                    <a:pt x="6323" y="335"/>
                  </a:cubicBezTo>
                  <a:lnTo>
                    <a:pt x="4226" y="31"/>
                  </a:lnTo>
                  <a:lnTo>
                    <a:pt x="3983" y="0"/>
                  </a:lnTo>
                  <a:cubicBezTo>
                    <a:pt x="3952" y="0"/>
                    <a:pt x="3891" y="0"/>
                    <a:pt x="3891" y="31"/>
                  </a:cubicBezTo>
                  <a:cubicBezTo>
                    <a:pt x="3861" y="0"/>
                    <a:pt x="3861" y="0"/>
                    <a:pt x="3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 flipH="1">
              <a:off x="1159406" y="4410412"/>
              <a:ext cx="226289" cy="507134"/>
            </a:xfrm>
            <a:custGeom>
              <a:avLst/>
              <a:gdLst/>
              <a:ahLst/>
              <a:cxnLst/>
              <a:rect l="l" t="t" r="r" b="b"/>
              <a:pathLst>
                <a:path w="4287" h="9608" extrusionOk="0">
                  <a:moveTo>
                    <a:pt x="152" y="0"/>
                  </a:moveTo>
                  <a:cubicBezTo>
                    <a:pt x="92" y="0"/>
                    <a:pt x="61" y="31"/>
                    <a:pt x="61" y="91"/>
                  </a:cubicBezTo>
                  <a:cubicBezTo>
                    <a:pt x="61" y="152"/>
                    <a:pt x="61" y="213"/>
                    <a:pt x="61" y="304"/>
                  </a:cubicBezTo>
                  <a:cubicBezTo>
                    <a:pt x="31" y="304"/>
                    <a:pt x="0" y="365"/>
                    <a:pt x="31" y="395"/>
                  </a:cubicBezTo>
                  <a:cubicBezTo>
                    <a:pt x="122" y="1125"/>
                    <a:pt x="274" y="1824"/>
                    <a:pt x="365" y="2553"/>
                  </a:cubicBezTo>
                  <a:cubicBezTo>
                    <a:pt x="426" y="2888"/>
                    <a:pt x="456" y="3253"/>
                    <a:pt x="456" y="3617"/>
                  </a:cubicBezTo>
                  <a:cubicBezTo>
                    <a:pt x="456" y="3982"/>
                    <a:pt x="426" y="4316"/>
                    <a:pt x="335" y="4651"/>
                  </a:cubicBezTo>
                  <a:cubicBezTo>
                    <a:pt x="274" y="4985"/>
                    <a:pt x="152" y="5319"/>
                    <a:pt x="122" y="5654"/>
                  </a:cubicBezTo>
                  <a:cubicBezTo>
                    <a:pt x="61" y="5988"/>
                    <a:pt x="31" y="6292"/>
                    <a:pt x="61" y="6626"/>
                  </a:cubicBezTo>
                  <a:cubicBezTo>
                    <a:pt x="152" y="7265"/>
                    <a:pt x="396" y="7903"/>
                    <a:pt x="699" y="8481"/>
                  </a:cubicBezTo>
                  <a:cubicBezTo>
                    <a:pt x="760" y="8602"/>
                    <a:pt x="851" y="8754"/>
                    <a:pt x="943" y="8906"/>
                  </a:cubicBezTo>
                  <a:cubicBezTo>
                    <a:pt x="1003" y="9028"/>
                    <a:pt x="1095" y="9149"/>
                    <a:pt x="1186" y="9271"/>
                  </a:cubicBezTo>
                  <a:cubicBezTo>
                    <a:pt x="1247" y="9362"/>
                    <a:pt x="1368" y="9484"/>
                    <a:pt x="1490" y="9544"/>
                  </a:cubicBezTo>
                  <a:cubicBezTo>
                    <a:pt x="1565" y="9582"/>
                    <a:pt x="1652" y="9608"/>
                    <a:pt x="1743" y="9608"/>
                  </a:cubicBezTo>
                  <a:cubicBezTo>
                    <a:pt x="1799" y="9608"/>
                    <a:pt x="1857" y="9598"/>
                    <a:pt x="1915" y="9575"/>
                  </a:cubicBezTo>
                  <a:cubicBezTo>
                    <a:pt x="2189" y="9514"/>
                    <a:pt x="2402" y="9240"/>
                    <a:pt x="2554" y="9028"/>
                  </a:cubicBezTo>
                  <a:cubicBezTo>
                    <a:pt x="2766" y="8785"/>
                    <a:pt x="2949" y="8541"/>
                    <a:pt x="3131" y="8268"/>
                  </a:cubicBezTo>
                  <a:cubicBezTo>
                    <a:pt x="3466" y="7751"/>
                    <a:pt x="3769" y="7204"/>
                    <a:pt x="3982" y="6596"/>
                  </a:cubicBezTo>
                  <a:cubicBezTo>
                    <a:pt x="4195" y="5988"/>
                    <a:pt x="4286" y="5319"/>
                    <a:pt x="4286" y="4681"/>
                  </a:cubicBezTo>
                  <a:cubicBezTo>
                    <a:pt x="4286" y="3982"/>
                    <a:pt x="4195" y="3313"/>
                    <a:pt x="4073" y="2645"/>
                  </a:cubicBezTo>
                  <a:cubicBezTo>
                    <a:pt x="3982" y="1946"/>
                    <a:pt x="3891" y="1277"/>
                    <a:pt x="3861" y="608"/>
                  </a:cubicBezTo>
                  <a:cubicBezTo>
                    <a:pt x="3830" y="426"/>
                    <a:pt x="3830" y="274"/>
                    <a:pt x="3861" y="91"/>
                  </a:cubicBezTo>
                  <a:cubicBezTo>
                    <a:pt x="3861" y="67"/>
                    <a:pt x="3821" y="22"/>
                    <a:pt x="3790" y="22"/>
                  </a:cubicBezTo>
                  <a:cubicBezTo>
                    <a:pt x="3782" y="22"/>
                    <a:pt x="3775" y="25"/>
                    <a:pt x="3769" y="31"/>
                  </a:cubicBezTo>
                  <a:cubicBezTo>
                    <a:pt x="3187" y="68"/>
                    <a:pt x="2605" y="94"/>
                    <a:pt x="2022" y="94"/>
                  </a:cubicBezTo>
                  <a:cubicBezTo>
                    <a:pt x="1662" y="94"/>
                    <a:pt x="1303" y="84"/>
                    <a:pt x="943" y="61"/>
                  </a:cubicBezTo>
                  <a:cubicBezTo>
                    <a:pt x="669" y="31"/>
                    <a:pt x="426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 flipH="1">
              <a:off x="1651995" y="2178715"/>
              <a:ext cx="231093" cy="166951"/>
            </a:xfrm>
            <a:custGeom>
              <a:avLst/>
              <a:gdLst/>
              <a:ahLst/>
              <a:cxnLst/>
              <a:rect l="l" t="t" r="r" b="b"/>
              <a:pathLst>
                <a:path w="4378" h="3163" extrusionOk="0">
                  <a:moveTo>
                    <a:pt x="3831" y="1"/>
                  </a:moveTo>
                  <a:cubicBezTo>
                    <a:pt x="3831" y="1"/>
                    <a:pt x="1399" y="1004"/>
                    <a:pt x="1" y="1886"/>
                  </a:cubicBezTo>
                  <a:lnTo>
                    <a:pt x="1" y="2858"/>
                  </a:lnTo>
                  <a:lnTo>
                    <a:pt x="213" y="3132"/>
                  </a:lnTo>
                  <a:lnTo>
                    <a:pt x="4378" y="3162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 flipH="1">
              <a:off x="1725789" y="2388895"/>
              <a:ext cx="266406" cy="74423"/>
            </a:xfrm>
            <a:custGeom>
              <a:avLst/>
              <a:gdLst/>
              <a:ahLst/>
              <a:cxnLst/>
              <a:rect l="l" t="t" r="r" b="b"/>
              <a:pathLst>
                <a:path w="5047" h="1410" extrusionOk="0">
                  <a:moveTo>
                    <a:pt x="822" y="1"/>
                  </a:moveTo>
                  <a:lnTo>
                    <a:pt x="1" y="183"/>
                  </a:lnTo>
                  <a:cubicBezTo>
                    <a:pt x="1" y="183"/>
                    <a:pt x="31" y="305"/>
                    <a:pt x="457" y="670"/>
                  </a:cubicBezTo>
                  <a:cubicBezTo>
                    <a:pt x="805" y="968"/>
                    <a:pt x="1744" y="1409"/>
                    <a:pt x="2791" y="1409"/>
                  </a:cubicBezTo>
                  <a:cubicBezTo>
                    <a:pt x="3023" y="1409"/>
                    <a:pt x="3259" y="1388"/>
                    <a:pt x="3496" y="1338"/>
                  </a:cubicBezTo>
                  <a:cubicBezTo>
                    <a:pt x="4803" y="1065"/>
                    <a:pt x="5047" y="183"/>
                    <a:pt x="5047" y="18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 flipH="1">
              <a:off x="896272" y="1508114"/>
              <a:ext cx="941896" cy="842356"/>
            </a:xfrm>
            <a:custGeom>
              <a:avLst/>
              <a:gdLst/>
              <a:ahLst/>
              <a:cxnLst/>
              <a:rect l="l" t="t" r="r" b="b"/>
              <a:pathLst>
                <a:path w="17844" h="15959" extrusionOk="0">
                  <a:moveTo>
                    <a:pt x="8755" y="1"/>
                  </a:moveTo>
                  <a:lnTo>
                    <a:pt x="8816" y="1064"/>
                  </a:lnTo>
                  <a:cubicBezTo>
                    <a:pt x="8816" y="1064"/>
                    <a:pt x="8406" y="1310"/>
                    <a:pt x="7872" y="1310"/>
                  </a:cubicBezTo>
                  <a:cubicBezTo>
                    <a:pt x="7843" y="1310"/>
                    <a:pt x="7813" y="1309"/>
                    <a:pt x="7782" y="1308"/>
                  </a:cubicBezTo>
                  <a:cubicBezTo>
                    <a:pt x="7235" y="1277"/>
                    <a:pt x="7174" y="761"/>
                    <a:pt x="7174" y="761"/>
                  </a:cubicBezTo>
                  <a:lnTo>
                    <a:pt x="7174" y="122"/>
                  </a:lnTo>
                  <a:cubicBezTo>
                    <a:pt x="6171" y="396"/>
                    <a:pt x="5442" y="1460"/>
                    <a:pt x="5442" y="1460"/>
                  </a:cubicBezTo>
                  <a:lnTo>
                    <a:pt x="5411" y="1946"/>
                  </a:lnTo>
                  <a:cubicBezTo>
                    <a:pt x="5411" y="1946"/>
                    <a:pt x="4499" y="2280"/>
                    <a:pt x="3618" y="2584"/>
                  </a:cubicBezTo>
                  <a:cubicBezTo>
                    <a:pt x="2736" y="2858"/>
                    <a:pt x="1916" y="4499"/>
                    <a:pt x="1338" y="6779"/>
                  </a:cubicBezTo>
                  <a:cubicBezTo>
                    <a:pt x="761" y="9028"/>
                    <a:pt x="1" y="14104"/>
                    <a:pt x="1" y="14104"/>
                  </a:cubicBezTo>
                  <a:lnTo>
                    <a:pt x="2919" y="12767"/>
                  </a:lnTo>
                  <a:lnTo>
                    <a:pt x="3527" y="15958"/>
                  </a:lnTo>
                  <a:cubicBezTo>
                    <a:pt x="3527" y="15958"/>
                    <a:pt x="3585" y="15919"/>
                    <a:pt x="4869" y="15919"/>
                  </a:cubicBezTo>
                  <a:cubicBezTo>
                    <a:pt x="5190" y="15919"/>
                    <a:pt x="5588" y="15922"/>
                    <a:pt x="6080" y="15928"/>
                  </a:cubicBezTo>
                  <a:cubicBezTo>
                    <a:pt x="6217" y="15931"/>
                    <a:pt x="6360" y="15933"/>
                    <a:pt x="6508" y="15933"/>
                  </a:cubicBezTo>
                  <a:cubicBezTo>
                    <a:pt x="9031" y="15933"/>
                    <a:pt x="13071" y="15472"/>
                    <a:pt x="13071" y="15472"/>
                  </a:cubicBezTo>
                  <a:cubicBezTo>
                    <a:pt x="13071" y="15472"/>
                    <a:pt x="13075" y="15472"/>
                    <a:pt x="13083" y="15472"/>
                  </a:cubicBezTo>
                  <a:cubicBezTo>
                    <a:pt x="13218" y="15472"/>
                    <a:pt x="14448" y="15445"/>
                    <a:pt x="16111" y="14499"/>
                  </a:cubicBezTo>
                  <a:cubicBezTo>
                    <a:pt x="17843" y="13496"/>
                    <a:pt x="16688" y="10062"/>
                    <a:pt x="16293" y="8359"/>
                  </a:cubicBezTo>
                  <a:cubicBezTo>
                    <a:pt x="15867" y="6627"/>
                    <a:pt x="15107" y="4499"/>
                    <a:pt x="14165" y="3739"/>
                  </a:cubicBezTo>
                  <a:cubicBezTo>
                    <a:pt x="13253" y="3010"/>
                    <a:pt x="10518" y="1642"/>
                    <a:pt x="10518" y="1642"/>
                  </a:cubicBezTo>
                  <a:lnTo>
                    <a:pt x="10548" y="1399"/>
                  </a:lnTo>
                  <a:cubicBezTo>
                    <a:pt x="10548" y="1399"/>
                    <a:pt x="10427" y="1156"/>
                    <a:pt x="10031" y="761"/>
                  </a:cubicBezTo>
                  <a:cubicBezTo>
                    <a:pt x="9606" y="365"/>
                    <a:pt x="8755" y="1"/>
                    <a:pt x="8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 flipH="1">
              <a:off x="1090416" y="2334371"/>
              <a:ext cx="693173" cy="2109294"/>
            </a:xfrm>
            <a:custGeom>
              <a:avLst/>
              <a:gdLst/>
              <a:ahLst/>
              <a:cxnLst/>
              <a:rect l="l" t="t" r="r" b="b"/>
              <a:pathLst>
                <a:path w="13132" h="39962" extrusionOk="0">
                  <a:moveTo>
                    <a:pt x="10335" y="0"/>
                  </a:moveTo>
                  <a:cubicBezTo>
                    <a:pt x="9484" y="183"/>
                    <a:pt x="4651" y="304"/>
                    <a:pt x="4651" y="304"/>
                  </a:cubicBezTo>
                  <a:lnTo>
                    <a:pt x="4651" y="1155"/>
                  </a:lnTo>
                  <a:lnTo>
                    <a:pt x="1064" y="1095"/>
                  </a:lnTo>
                  <a:cubicBezTo>
                    <a:pt x="1034" y="1429"/>
                    <a:pt x="487" y="1976"/>
                    <a:pt x="487" y="1976"/>
                  </a:cubicBezTo>
                  <a:cubicBezTo>
                    <a:pt x="0" y="4864"/>
                    <a:pt x="487" y="17265"/>
                    <a:pt x="669" y="19150"/>
                  </a:cubicBezTo>
                  <a:cubicBezTo>
                    <a:pt x="851" y="21064"/>
                    <a:pt x="487" y="37539"/>
                    <a:pt x="487" y="37539"/>
                  </a:cubicBezTo>
                  <a:cubicBezTo>
                    <a:pt x="1549" y="38944"/>
                    <a:pt x="2962" y="39269"/>
                    <a:pt x="4042" y="39269"/>
                  </a:cubicBezTo>
                  <a:cubicBezTo>
                    <a:pt x="4971" y="39269"/>
                    <a:pt x="5654" y="39028"/>
                    <a:pt x="5654" y="39028"/>
                  </a:cubicBezTo>
                  <a:cubicBezTo>
                    <a:pt x="7140" y="39720"/>
                    <a:pt x="8413" y="39961"/>
                    <a:pt x="9465" y="39961"/>
                  </a:cubicBezTo>
                  <a:cubicBezTo>
                    <a:pt x="11878" y="39961"/>
                    <a:pt x="13131" y="38694"/>
                    <a:pt x="13131" y="38694"/>
                  </a:cubicBezTo>
                  <a:cubicBezTo>
                    <a:pt x="13131" y="38694"/>
                    <a:pt x="13040" y="31855"/>
                    <a:pt x="12858" y="29454"/>
                  </a:cubicBezTo>
                  <a:cubicBezTo>
                    <a:pt x="12645" y="27052"/>
                    <a:pt x="12432" y="22128"/>
                    <a:pt x="12554" y="20973"/>
                  </a:cubicBezTo>
                  <a:cubicBezTo>
                    <a:pt x="12645" y="19849"/>
                    <a:pt x="12858" y="10244"/>
                    <a:pt x="12554" y="6292"/>
                  </a:cubicBezTo>
                  <a:cubicBezTo>
                    <a:pt x="12219" y="2341"/>
                    <a:pt x="10487" y="213"/>
                    <a:pt x="10487" y="213"/>
                  </a:cubicBezTo>
                  <a:lnTo>
                    <a:pt x="10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 flipH="1">
              <a:off x="1538085" y="1809607"/>
              <a:ext cx="680293" cy="589000"/>
            </a:xfrm>
            <a:custGeom>
              <a:avLst/>
              <a:gdLst/>
              <a:ahLst/>
              <a:cxnLst/>
              <a:rect l="l" t="t" r="r" b="b"/>
              <a:pathLst>
                <a:path w="12888" h="11159" extrusionOk="0">
                  <a:moveTo>
                    <a:pt x="5360" y="1"/>
                  </a:moveTo>
                  <a:cubicBezTo>
                    <a:pt x="4208" y="1"/>
                    <a:pt x="1106" y="249"/>
                    <a:pt x="760" y="307"/>
                  </a:cubicBezTo>
                  <a:cubicBezTo>
                    <a:pt x="365" y="368"/>
                    <a:pt x="0" y="793"/>
                    <a:pt x="91" y="1948"/>
                  </a:cubicBezTo>
                  <a:cubicBezTo>
                    <a:pt x="182" y="3073"/>
                    <a:pt x="1094" y="8970"/>
                    <a:pt x="1155" y="9699"/>
                  </a:cubicBezTo>
                  <a:cubicBezTo>
                    <a:pt x="1246" y="10429"/>
                    <a:pt x="1824" y="11158"/>
                    <a:pt x="3313" y="11158"/>
                  </a:cubicBezTo>
                  <a:cubicBezTo>
                    <a:pt x="4833" y="11158"/>
                    <a:pt x="12888" y="11097"/>
                    <a:pt x="12888" y="11097"/>
                  </a:cubicBezTo>
                  <a:lnTo>
                    <a:pt x="12888" y="10246"/>
                  </a:lnTo>
                  <a:lnTo>
                    <a:pt x="6565" y="10125"/>
                  </a:lnTo>
                  <a:cubicBezTo>
                    <a:pt x="6565" y="10125"/>
                    <a:pt x="6414" y="2495"/>
                    <a:pt x="6353" y="1736"/>
                  </a:cubicBezTo>
                  <a:cubicBezTo>
                    <a:pt x="6322" y="976"/>
                    <a:pt x="6505" y="33"/>
                    <a:pt x="5532" y="3"/>
                  </a:cubicBezTo>
                  <a:cubicBezTo>
                    <a:pt x="5481" y="1"/>
                    <a:pt x="5424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 flipH="1">
              <a:off x="2009772" y="2003847"/>
              <a:ext cx="96333" cy="163045"/>
            </a:xfrm>
            <a:custGeom>
              <a:avLst/>
              <a:gdLst/>
              <a:ahLst/>
              <a:cxnLst/>
              <a:rect l="l" t="t" r="r" b="b"/>
              <a:pathLst>
                <a:path w="1825" h="3089" extrusionOk="0">
                  <a:moveTo>
                    <a:pt x="1065" y="1"/>
                  </a:moveTo>
                  <a:cubicBezTo>
                    <a:pt x="943" y="1"/>
                    <a:pt x="821" y="31"/>
                    <a:pt x="700" y="92"/>
                  </a:cubicBezTo>
                  <a:cubicBezTo>
                    <a:pt x="578" y="153"/>
                    <a:pt x="457" y="244"/>
                    <a:pt x="365" y="366"/>
                  </a:cubicBezTo>
                  <a:cubicBezTo>
                    <a:pt x="183" y="548"/>
                    <a:pt x="92" y="822"/>
                    <a:pt x="62" y="1095"/>
                  </a:cubicBezTo>
                  <a:cubicBezTo>
                    <a:pt x="1" y="1429"/>
                    <a:pt x="92" y="1764"/>
                    <a:pt x="183" y="2098"/>
                  </a:cubicBezTo>
                  <a:cubicBezTo>
                    <a:pt x="244" y="2372"/>
                    <a:pt x="335" y="2676"/>
                    <a:pt x="517" y="2888"/>
                  </a:cubicBezTo>
                  <a:cubicBezTo>
                    <a:pt x="637" y="3028"/>
                    <a:pt x="795" y="3089"/>
                    <a:pt x="959" y="3089"/>
                  </a:cubicBezTo>
                  <a:cubicBezTo>
                    <a:pt x="1045" y="3089"/>
                    <a:pt x="1133" y="3072"/>
                    <a:pt x="1217" y="3040"/>
                  </a:cubicBezTo>
                  <a:cubicBezTo>
                    <a:pt x="1460" y="2919"/>
                    <a:pt x="1642" y="2706"/>
                    <a:pt x="1733" y="2433"/>
                  </a:cubicBezTo>
                  <a:cubicBezTo>
                    <a:pt x="1824" y="2129"/>
                    <a:pt x="1794" y="1794"/>
                    <a:pt x="1764" y="1490"/>
                  </a:cubicBezTo>
                  <a:cubicBezTo>
                    <a:pt x="1764" y="1338"/>
                    <a:pt x="1764" y="1156"/>
                    <a:pt x="1733" y="1004"/>
                  </a:cubicBezTo>
                  <a:cubicBezTo>
                    <a:pt x="1733" y="852"/>
                    <a:pt x="1703" y="700"/>
                    <a:pt x="1672" y="578"/>
                  </a:cubicBezTo>
                  <a:cubicBezTo>
                    <a:pt x="1612" y="426"/>
                    <a:pt x="1521" y="305"/>
                    <a:pt x="1429" y="214"/>
                  </a:cubicBezTo>
                  <a:cubicBezTo>
                    <a:pt x="1338" y="153"/>
                    <a:pt x="1247" y="92"/>
                    <a:pt x="1156" y="62"/>
                  </a:cubicBezTo>
                  <a:cubicBezTo>
                    <a:pt x="1156" y="31"/>
                    <a:pt x="1125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 flipH="1">
              <a:off x="1281339" y="1547331"/>
              <a:ext cx="272846" cy="390802"/>
            </a:xfrm>
            <a:custGeom>
              <a:avLst/>
              <a:gdLst/>
              <a:ahLst/>
              <a:cxnLst/>
              <a:rect l="l" t="t" r="r" b="b"/>
              <a:pathLst>
                <a:path w="5169" h="7404" extrusionOk="0">
                  <a:moveTo>
                    <a:pt x="3719" y="1"/>
                  </a:moveTo>
                  <a:cubicBezTo>
                    <a:pt x="3704" y="1"/>
                    <a:pt x="3690" y="6"/>
                    <a:pt x="3679" y="18"/>
                  </a:cubicBezTo>
                  <a:cubicBezTo>
                    <a:pt x="3466" y="230"/>
                    <a:pt x="3223" y="413"/>
                    <a:pt x="2919" y="473"/>
                  </a:cubicBezTo>
                  <a:cubicBezTo>
                    <a:pt x="2842" y="493"/>
                    <a:pt x="2762" y="503"/>
                    <a:pt x="2681" y="503"/>
                  </a:cubicBezTo>
                  <a:cubicBezTo>
                    <a:pt x="2505" y="503"/>
                    <a:pt x="2325" y="456"/>
                    <a:pt x="2159" y="352"/>
                  </a:cubicBezTo>
                  <a:cubicBezTo>
                    <a:pt x="2037" y="291"/>
                    <a:pt x="1916" y="200"/>
                    <a:pt x="1855" y="48"/>
                  </a:cubicBezTo>
                  <a:cubicBezTo>
                    <a:pt x="1837" y="21"/>
                    <a:pt x="1812" y="10"/>
                    <a:pt x="1786" y="10"/>
                  </a:cubicBezTo>
                  <a:cubicBezTo>
                    <a:pt x="1723" y="10"/>
                    <a:pt x="1660" y="75"/>
                    <a:pt x="1703" y="139"/>
                  </a:cubicBezTo>
                  <a:cubicBezTo>
                    <a:pt x="1825" y="352"/>
                    <a:pt x="2037" y="504"/>
                    <a:pt x="2250" y="595"/>
                  </a:cubicBezTo>
                  <a:cubicBezTo>
                    <a:pt x="1855" y="1051"/>
                    <a:pt x="1460" y="1537"/>
                    <a:pt x="1095" y="2054"/>
                  </a:cubicBezTo>
                  <a:cubicBezTo>
                    <a:pt x="1004" y="2145"/>
                    <a:pt x="943" y="2267"/>
                    <a:pt x="852" y="2388"/>
                  </a:cubicBezTo>
                  <a:cubicBezTo>
                    <a:pt x="548" y="2115"/>
                    <a:pt x="335" y="1750"/>
                    <a:pt x="214" y="1325"/>
                  </a:cubicBezTo>
                  <a:cubicBezTo>
                    <a:pt x="183" y="1203"/>
                    <a:pt x="183" y="1081"/>
                    <a:pt x="183" y="960"/>
                  </a:cubicBezTo>
                  <a:cubicBezTo>
                    <a:pt x="168" y="914"/>
                    <a:pt x="122" y="891"/>
                    <a:pt x="81" y="891"/>
                  </a:cubicBezTo>
                  <a:cubicBezTo>
                    <a:pt x="39" y="891"/>
                    <a:pt x="1" y="914"/>
                    <a:pt x="1" y="960"/>
                  </a:cubicBezTo>
                  <a:cubicBezTo>
                    <a:pt x="31" y="1446"/>
                    <a:pt x="214" y="1902"/>
                    <a:pt x="518" y="2267"/>
                  </a:cubicBezTo>
                  <a:cubicBezTo>
                    <a:pt x="578" y="2358"/>
                    <a:pt x="670" y="2449"/>
                    <a:pt x="791" y="2540"/>
                  </a:cubicBezTo>
                  <a:cubicBezTo>
                    <a:pt x="791" y="2578"/>
                    <a:pt x="826" y="2604"/>
                    <a:pt x="867" y="2604"/>
                  </a:cubicBezTo>
                  <a:cubicBezTo>
                    <a:pt x="892" y="2604"/>
                    <a:pt x="920" y="2594"/>
                    <a:pt x="943" y="2571"/>
                  </a:cubicBezTo>
                  <a:cubicBezTo>
                    <a:pt x="1277" y="2054"/>
                    <a:pt x="1642" y="1568"/>
                    <a:pt x="2068" y="1081"/>
                  </a:cubicBezTo>
                  <a:cubicBezTo>
                    <a:pt x="2068" y="1051"/>
                    <a:pt x="2098" y="1021"/>
                    <a:pt x="2129" y="990"/>
                  </a:cubicBezTo>
                  <a:lnTo>
                    <a:pt x="2129" y="990"/>
                  </a:lnTo>
                  <a:cubicBezTo>
                    <a:pt x="1946" y="1811"/>
                    <a:pt x="1794" y="2601"/>
                    <a:pt x="1642" y="3422"/>
                  </a:cubicBezTo>
                  <a:cubicBezTo>
                    <a:pt x="1490" y="4243"/>
                    <a:pt x="1338" y="5063"/>
                    <a:pt x="1217" y="5884"/>
                  </a:cubicBezTo>
                  <a:cubicBezTo>
                    <a:pt x="1125" y="6370"/>
                    <a:pt x="1065" y="6857"/>
                    <a:pt x="1004" y="7312"/>
                  </a:cubicBezTo>
                  <a:cubicBezTo>
                    <a:pt x="1004" y="7373"/>
                    <a:pt x="1065" y="7404"/>
                    <a:pt x="1095" y="7404"/>
                  </a:cubicBezTo>
                  <a:cubicBezTo>
                    <a:pt x="1156" y="7404"/>
                    <a:pt x="1156" y="7373"/>
                    <a:pt x="1186" y="7312"/>
                  </a:cubicBezTo>
                  <a:cubicBezTo>
                    <a:pt x="1277" y="6492"/>
                    <a:pt x="1399" y="5671"/>
                    <a:pt x="1551" y="4820"/>
                  </a:cubicBezTo>
                  <a:cubicBezTo>
                    <a:pt x="1703" y="3999"/>
                    <a:pt x="1855" y="3179"/>
                    <a:pt x="2007" y="2358"/>
                  </a:cubicBezTo>
                  <a:cubicBezTo>
                    <a:pt x="2098" y="1902"/>
                    <a:pt x="2189" y="1446"/>
                    <a:pt x="2311" y="990"/>
                  </a:cubicBezTo>
                  <a:cubicBezTo>
                    <a:pt x="2311" y="990"/>
                    <a:pt x="2311" y="990"/>
                    <a:pt x="2311" y="960"/>
                  </a:cubicBezTo>
                  <a:cubicBezTo>
                    <a:pt x="2341" y="960"/>
                    <a:pt x="2341" y="929"/>
                    <a:pt x="2372" y="899"/>
                  </a:cubicBezTo>
                  <a:lnTo>
                    <a:pt x="2828" y="2358"/>
                  </a:lnTo>
                  <a:cubicBezTo>
                    <a:pt x="2888" y="2510"/>
                    <a:pt x="2949" y="2662"/>
                    <a:pt x="2980" y="2844"/>
                  </a:cubicBezTo>
                  <a:cubicBezTo>
                    <a:pt x="3010" y="2875"/>
                    <a:pt x="3040" y="2905"/>
                    <a:pt x="3101" y="2905"/>
                  </a:cubicBezTo>
                  <a:cubicBezTo>
                    <a:pt x="3891" y="2753"/>
                    <a:pt x="4591" y="2206"/>
                    <a:pt x="4955" y="1477"/>
                  </a:cubicBezTo>
                  <a:cubicBezTo>
                    <a:pt x="5047" y="1264"/>
                    <a:pt x="5107" y="1051"/>
                    <a:pt x="5168" y="838"/>
                  </a:cubicBezTo>
                  <a:cubicBezTo>
                    <a:pt x="5168" y="808"/>
                    <a:pt x="5138" y="747"/>
                    <a:pt x="5107" y="747"/>
                  </a:cubicBezTo>
                  <a:cubicBezTo>
                    <a:pt x="5091" y="739"/>
                    <a:pt x="5077" y="735"/>
                    <a:pt x="5064" y="735"/>
                  </a:cubicBezTo>
                  <a:cubicBezTo>
                    <a:pt x="5030" y="735"/>
                    <a:pt x="5008" y="763"/>
                    <a:pt x="4986" y="808"/>
                  </a:cubicBezTo>
                  <a:cubicBezTo>
                    <a:pt x="4864" y="1537"/>
                    <a:pt x="4347" y="2206"/>
                    <a:pt x="3648" y="2540"/>
                  </a:cubicBezTo>
                  <a:cubicBezTo>
                    <a:pt x="3466" y="2601"/>
                    <a:pt x="3314" y="2662"/>
                    <a:pt x="3132" y="2723"/>
                  </a:cubicBezTo>
                  <a:cubicBezTo>
                    <a:pt x="2949" y="2176"/>
                    <a:pt x="2767" y="1628"/>
                    <a:pt x="2584" y="1081"/>
                  </a:cubicBezTo>
                  <a:cubicBezTo>
                    <a:pt x="2554" y="929"/>
                    <a:pt x="2493" y="808"/>
                    <a:pt x="2433" y="656"/>
                  </a:cubicBezTo>
                  <a:lnTo>
                    <a:pt x="2433" y="656"/>
                  </a:lnTo>
                  <a:cubicBezTo>
                    <a:pt x="2504" y="669"/>
                    <a:pt x="2574" y="675"/>
                    <a:pt x="2643" y="675"/>
                  </a:cubicBezTo>
                  <a:cubicBezTo>
                    <a:pt x="2895" y="675"/>
                    <a:pt x="3129" y="593"/>
                    <a:pt x="3344" y="473"/>
                  </a:cubicBezTo>
                  <a:cubicBezTo>
                    <a:pt x="3527" y="413"/>
                    <a:pt x="3679" y="291"/>
                    <a:pt x="3800" y="139"/>
                  </a:cubicBezTo>
                  <a:cubicBezTo>
                    <a:pt x="3849" y="90"/>
                    <a:pt x="3779" y="1"/>
                    <a:pt x="3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 flipH="1">
              <a:off x="1104879" y="1774085"/>
              <a:ext cx="980376" cy="2623924"/>
            </a:xfrm>
            <a:custGeom>
              <a:avLst/>
              <a:gdLst/>
              <a:ahLst/>
              <a:cxnLst/>
              <a:rect l="l" t="t" r="r" b="b"/>
              <a:pathLst>
                <a:path w="18573" h="49712" extrusionOk="0">
                  <a:moveTo>
                    <a:pt x="9089" y="7333"/>
                  </a:moveTo>
                  <a:cubicBezTo>
                    <a:pt x="9241" y="8244"/>
                    <a:pt x="9393" y="9156"/>
                    <a:pt x="9545" y="10099"/>
                  </a:cubicBezTo>
                  <a:lnTo>
                    <a:pt x="9697" y="10828"/>
                  </a:lnTo>
                  <a:cubicBezTo>
                    <a:pt x="9241" y="10828"/>
                    <a:pt x="8785" y="10798"/>
                    <a:pt x="8329" y="10798"/>
                  </a:cubicBezTo>
                  <a:cubicBezTo>
                    <a:pt x="8329" y="10767"/>
                    <a:pt x="8329" y="10737"/>
                    <a:pt x="8329" y="10707"/>
                  </a:cubicBezTo>
                  <a:lnTo>
                    <a:pt x="8299" y="10707"/>
                  </a:lnTo>
                  <a:cubicBezTo>
                    <a:pt x="8147" y="9916"/>
                    <a:pt x="7965" y="9126"/>
                    <a:pt x="7813" y="8336"/>
                  </a:cubicBezTo>
                  <a:lnTo>
                    <a:pt x="7661" y="7667"/>
                  </a:lnTo>
                  <a:cubicBezTo>
                    <a:pt x="8147" y="7545"/>
                    <a:pt x="8603" y="7454"/>
                    <a:pt x="9089" y="7333"/>
                  </a:cubicBezTo>
                  <a:close/>
                  <a:moveTo>
                    <a:pt x="10123" y="11801"/>
                  </a:moveTo>
                  <a:lnTo>
                    <a:pt x="10123" y="11831"/>
                  </a:lnTo>
                  <a:cubicBezTo>
                    <a:pt x="10092" y="12530"/>
                    <a:pt x="10092" y="13229"/>
                    <a:pt x="10092" y="13898"/>
                  </a:cubicBezTo>
                  <a:lnTo>
                    <a:pt x="10092" y="14962"/>
                  </a:lnTo>
                  <a:cubicBezTo>
                    <a:pt x="10092" y="15266"/>
                    <a:pt x="10062" y="15600"/>
                    <a:pt x="10092" y="15904"/>
                  </a:cubicBezTo>
                  <a:cubicBezTo>
                    <a:pt x="10123" y="16239"/>
                    <a:pt x="10183" y="16603"/>
                    <a:pt x="10305" y="16907"/>
                  </a:cubicBezTo>
                  <a:cubicBezTo>
                    <a:pt x="10031" y="16877"/>
                    <a:pt x="9758" y="16846"/>
                    <a:pt x="9484" y="16816"/>
                  </a:cubicBezTo>
                  <a:cubicBezTo>
                    <a:pt x="9363" y="16573"/>
                    <a:pt x="9332" y="16299"/>
                    <a:pt x="9332" y="15995"/>
                  </a:cubicBezTo>
                  <a:cubicBezTo>
                    <a:pt x="9332" y="15691"/>
                    <a:pt x="9332" y="15357"/>
                    <a:pt x="9332" y="15023"/>
                  </a:cubicBezTo>
                  <a:cubicBezTo>
                    <a:pt x="9363" y="14354"/>
                    <a:pt x="9363" y="13685"/>
                    <a:pt x="9363" y="13017"/>
                  </a:cubicBezTo>
                  <a:lnTo>
                    <a:pt x="9363" y="11892"/>
                  </a:lnTo>
                  <a:cubicBezTo>
                    <a:pt x="9363" y="11862"/>
                    <a:pt x="9363" y="11831"/>
                    <a:pt x="9332" y="11801"/>
                  </a:cubicBezTo>
                  <a:close/>
                  <a:moveTo>
                    <a:pt x="14728" y="0"/>
                  </a:moveTo>
                  <a:cubicBezTo>
                    <a:pt x="14681" y="0"/>
                    <a:pt x="14633" y="44"/>
                    <a:pt x="14652" y="98"/>
                  </a:cubicBezTo>
                  <a:cubicBezTo>
                    <a:pt x="14864" y="828"/>
                    <a:pt x="15047" y="1527"/>
                    <a:pt x="15260" y="2257"/>
                  </a:cubicBezTo>
                  <a:cubicBezTo>
                    <a:pt x="15442" y="2986"/>
                    <a:pt x="15624" y="3716"/>
                    <a:pt x="15807" y="4445"/>
                  </a:cubicBezTo>
                  <a:cubicBezTo>
                    <a:pt x="15928" y="4840"/>
                    <a:pt x="16019" y="5266"/>
                    <a:pt x="16111" y="5661"/>
                  </a:cubicBezTo>
                  <a:cubicBezTo>
                    <a:pt x="16111" y="5661"/>
                    <a:pt x="16111" y="5691"/>
                    <a:pt x="16111" y="5691"/>
                  </a:cubicBezTo>
                  <a:cubicBezTo>
                    <a:pt x="15472" y="5782"/>
                    <a:pt x="14834" y="5904"/>
                    <a:pt x="14196" y="6026"/>
                  </a:cubicBezTo>
                  <a:cubicBezTo>
                    <a:pt x="13497" y="6178"/>
                    <a:pt x="12767" y="6330"/>
                    <a:pt x="12068" y="6482"/>
                  </a:cubicBezTo>
                  <a:cubicBezTo>
                    <a:pt x="11369" y="6634"/>
                    <a:pt x="10639" y="6786"/>
                    <a:pt x="9940" y="6937"/>
                  </a:cubicBezTo>
                  <a:cubicBezTo>
                    <a:pt x="9241" y="7120"/>
                    <a:pt x="8542" y="7272"/>
                    <a:pt x="7843" y="7454"/>
                  </a:cubicBezTo>
                  <a:cubicBezTo>
                    <a:pt x="7752" y="7485"/>
                    <a:pt x="7661" y="7515"/>
                    <a:pt x="7569" y="7515"/>
                  </a:cubicBezTo>
                  <a:cubicBezTo>
                    <a:pt x="7539" y="7545"/>
                    <a:pt x="7509" y="7576"/>
                    <a:pt x="7509" y="7606"/>
                  </a:cubicBezTo>
                  <a:lnTo>
                    <a:pt x="7509" y="7637"/>
                  </a:lnTo>
                  <a:cubicBezTo>
                    <a:pt x="7326" y="7697"/>
                    <a:pt x="7144" y="7789"/>
                    <a:pt x="6992" y="7849"/>
                  </a:cubicBezTo>
                  <a:cubicBezTo>
                    <a:pt x="6992" y="7819"/>
                    <a:pt x="6992" y="7819"/>
                    <a:pt x="6961" y="7819"/>
                  </a:cubicBezTo>
                  <a:cubicBezTo>
                    <a:pt x="6961" y="7819"/>
                    <a:pt x="6961" y="7789"/>
                    <a:pt x="6961" y="7789"/>
                  </a:cubicBezTo>
                  <a:cubicBezTo>
                    <a:pt x="7174" y="6846"/>
                    <a:pt x="7417" y="5934"/>
                    <a:pt x="7691" y="5023"/>
                  </a:cubicBezTo>
                  <a:cubicBezTo>
                    <a:pt x="7995" y="4080"/>
                    <a:pt x="8299" y="3168"/>
                    <a:pt x="8633" y="2287"/>
                  </a:cubicBezTo>
                  <a:cubicBezTo>
                    <a:pt x="8846" y="1801"/>
                    <a:pt x="9028" y="1284"/>
                    <a:pt x="9241" y="798"/>
                  </a:cubicBezTo>
                  <a:cubicBezTo>
                    <a:pt x="9272" y="767"/>
                    <a:pt x="9272" y="706"/>
                    <a:pt x="9211" y="676"/>
                  </a:cubicBezTo>
                  <a:cubicBezTo>
                    <a:pt x="9180" y="676"/>
                    <a:pt x="9120" y="676"/>
                    <a:pt x="9089" y="706"/>
                  </a:cubicBezTo>
                  <a:cubicBezTo>
                    <a:pt x="8724" y="1588"/>
                    <a:pt x="8360" y="2500"/>
                    <a:pt x="8056" y="3412"/>
                  </a:cubicBezTo>
                  <a:cubicBezTo>
                    <a:pt x="7721" y="4323"/>
                    <a:pt x="7448" y="5235"/>
                    <a:pt x="7205" y="6178"/>
                  </a:cubicBezTo>
                  <a:cubicBezTo>
                    <a:pt x="7053" y="6694"/>
                    <a:pt x="6931" y="7211"/>
                    <a:pt x="6810" y="7758"/>
                  </a:cubicBezTo>
                  <a:cubicBezTo>
                    <a:pt x="6779" y="7789"/>
                    <a:pt x="6810" y="7819"/>
                    <a:pt x="6810" y="7819"/>
                  </a:cubicBezTo>
                  <a:cubicBezTo>
                    <a:pt x="6810" y="7880"/>
                    <a:pt x="6779" y="7910"/>
                    <a:pt x="6779" y="7941"/>
                  </a:cubicBezTo>
                  <a:cubicBezTo>
                    <a:pt x="6110" y="8275"/>
                    <a:pt x="5442" y="8609"/>
                    <a:pt x="4773" y="8944"/>
                  </a:cubicBezTo>
                  <a:cubicBezTo>
                    <a:pt x="4530" y="9065"/>
                    <a:pt x="4287" y="9217"/>
                    <a:pt x="4043" y="9339"/>
                  </a:cubicBezTo>
                  <a:cubicBezTo>
                    <a:pt x="3967" y="9390"/>
                    <a:pt x="3997" y="9505"/>
                    <a:pt x="4063" y="9505"/>
                  </a:cubicBezTo>
                  <a:cubicBezTo>
                    <a:pt x="4076" y="9505"/>
                    <a:pt x="4090" y="9501"/>
                    <a:pt x="4104" y="9491"/>
                  </a:cubicBezTo>
                  <a:cubicBezTo>
                    <a:pt x="4986" y="9004"/>
                    <a:pt x="5898" y="8548"/>
                    <a:pt x="6810" y="8123"/>
                  </a:cubicBezTo>
                  <a:cubicBezTo>
                    <a:pt x="7053" y="8001"/>
                    <a:pt x="7265" y="7910"/>
                    <a:pt x="7509" y="7789"/>
                  </a:cubicBezTo>
                  <a:cubicBezTo>
                    <a:pt x="7691" y="8579"/>
                    <a:pt x="7843" y="9369"/>
                    <a:pt x="8025" y="10159"/>
                  </a:cubicBezTo>
                  <a:lnTo>
                    <a:pt x="8147" y="10798"/>
                  </a:lnTo>
                  <a:lnTo>
                    <a:pt x="4043" y="10798"/>
                  </a:lnTo>
                  <a:lnTo>
                    <a:pt x="4043" y="10707"/>
                  </a:lnTo>
                  <a:cubicBezTo>
                    <a:pt x="4043" y="10646"/>
                    <a:pt x="4006" y="10615"/>
                    <a:pt x="3968" y="10615"/>
                  </a:cubicBezTo>
                  <a:cubicBezTo>
                    <a:pt x="3930" y="10615"/>
                    <a:pt x="3892" y="10646"/>
                    <a:pt x="3892" y="10707"/>
                  </a:cubicBezTo>
                  <a:cubicBezTo>
                    <a:pt x="3892" y="10950"/>
                    <a:pt x="3892" y="11162"/>
                    <a:pt x="3892" y="11406"/>
                  </a:cubicBezTo>
                  <a:cubicBezTo>
                    <a:pt x="3892" y="11466"/>
                    <a:pt x="3861" y="11588"/>
                    <a:pt x="3922" y="11649"/>
                  </a:cubicBezTo>
                  <a:lnTo>
                    <a:pt x="122" y="11649"/>
                  </a:lnTo>
                  <a:cubicBezTo>
                    <a:pt x="1" y="11649"/>
                    <a:pt x="1" y="11801"/>
                    <a:pt x="122" y="11801"/>
                  </a:cubicBezTo>
                  <a:lnTo>
                    <a:pt x="9241" y="11801"/>
                  </a:lnTo>
                  <a:cubicBezTo>
                    <a:pt x="9211" y="11831"/>
                    <a:pt x="9211" y="11862"/>
                    <a:pt x="9211" y="11892"/>
                  </a:cubicBezTo>
                  <a:cubicBezTo>
                    <a:pt x="9180" y="12561"/>
                    <a:pt x="9180" y="13260"/>
                    <a:pt x="9180" y="13928"/>
                  </a:cubicBezTo>
                  <a:cubicBezTo>
                    <a:pt x="9180" y="14263"/>
                    <a:pt x="9180" y="14597"/>
                    <a:pt x="9180" y="14962"/>
                  </a:cubicBezTo>
                  <a:cubicBezTo>
                    <a:pt x="9180" y="15266"/>
                    <a:pt x="9150" y="15600"/>
                    <a:pt x="9180" y="15935"/>
                  </a:cubicBezTo>
                  <a:cubicBezTo>
                    <a:pt x="9180" y="16208"/>
                    <a:pt x="9180" y="16512"/>
                    <a:pt x="9302" y="16786"/>
                  </a:cubicBezTo>
                  <a:lnTo>
                    <a:pt x="9120" y="16725"/>
                  </a:lnTo>
                  <a:cubicBezTo>
                    <a:pt x="8785" y="16664"/>
                    <a:pt x="8481" y="16603"/>
                    <a:pt x="8177" y="16512"/>
                  </a:cubicBezTo>
                  <a:cubicBezTo>
                    <a:pt x="8164" y="16504"/>
                    <a:pt x="8152" y="16500"/>
                    <a:pt x="8141" y="16500"/>
                  </a:cubicBezTo>
                  <a:cubicBezTo>
                    <a:pt x="8072" y="16500"/>
                    <a:pt x="8038" y="16638"/>
                    <a:pt x="8117" y="16664"/>
                  </a:cubicBezTo>
                  <a:cubicBezTo>
                    <a:pt x="8664" y="16816"/>
                    <a:pt x="9180" y="16938"/>
                    <a:pt x="9727" y="16998"/>
                  </a:cubicBezTo>
                  <a:cubicBezTo>
                    <a:pt x="9727" y="19126"/>
                    <a:pt x="9758" y="21284"/>
                    <a:pt x="9758" y="23412"/>
                  </a:cubicBezTo>
                  <a:cubicBezTo>
                    <a:pt x="9788" y="25540"/>
                    <a:pt x="9788" y="27637"/>
                    <a:pt x="9971" y="29765"/>
                  </a:cubicBezTo>
                  <a:cubicBezTo>
                    <a:pt x="10153" y="31892"/>
                    <a:pt x="10457" y="33990"/>
                    <a:pt x="10670" y="36117"/>
                  </a:cubicBezTo>
                  <a:cubicBezTo>
                    <a:pt x="10913" y="38215"/>
                    <a:pt x="11035" y="40312"/>
                    <a:pt x="11126" y="42440"/>
                  </a:cubicBezTo>
                  <a:cubicBezTo>
                    <a:pt x="11247" y="44841"/>
                    <a:pt x="11308" y="47242"/>
                    <a:pt x="11369" y="49643"/>
                  </a:cubicBezTo>
                  <a:cubicBezTo>
                    <a:pt x="11369" y="49689"/>
                    <a:pt x="11414" y="49712"/>
                    <a:pt x="11460" y="49712"/>
                  </a:cubicBezTo>
                  <a:cubicBezTo>
                    <a:pt x="11506" y="49712"/>
                    <a:pt x="11551" y="49689"/>
                    <a:pt x="11551" y="49643"/>
                  </a:cubicBezTo>
                  <a:cubicBezTo>
                    <a:pt x="11430" y="45388"/>
                    <a:pt x="11338" y="41133"/>
                    <a:pt x="10913" y="36877"/>
                  </a:cubicBezTo>
                  <a:cubicBezTo>
                    <a:pt x="10731" y="34749"/>
                    <a:pt x="10427" y="32652"/>
                    <a:pt x="10214" y="30524"/>
                  </a:cubicBezTo>
                  <a:cubicBezTo>
                    <a:pt x="10001" y="28427"/>
                    <a:pt x="9971" y="26299"/>
                    <a:pt x="9940" y="24172"/>
                  </a:cubicBezTo>
                  <a:cubicBezTo>
                    <a:pt x="9910" y="21801"/>
                    <a:pt x="9910" y="19430"/>
                    <a:pt x="9910" y="17029"/>
                  </a:cubicBezTo>
                  <a:lnTo>
                    <a:pt x="9910" y="17029"/>
                  </a:lnTo>
                  <a:cubicBezTo>
                    <a:pt x="10457" y="17090"/>
                    <a:pt x="11004" y="17120"/>
                    <a:pt x="11551" y="17150"/>
                  </a:cubicBezTo>
                  <a:cubicBezTo>
                    <a:pt x="11886" y="17150"/>
                    <a:pt x="12220" y="17181"/>
                    <a:pt x="12554" y="17181"/>
                  </a:cubicBezTo>
                  <a:cubicBezTo>
                    <a:pt x="12645" y="17181"/>
                    <a:pt x="12645" y="17029"/>
                    <a:pt x="12554" y="16998"/>
                  </a:cubicBezTo>
                  <a:cubicBezTo>
                    <a:pt x="11977" y="16998"/>
                    <a:pt x="11399" y="16998"/>
                    <a:pt x="10822" y="16938"/>
                  </a:cubicBezTo>
                  <a:lnTo>
                    <a:pt x="10487" y="16938"/>
                  </a:lnTo>
                  <a:cubicBezTo>
                    <a:pt x="10487" y="16907"/>
                    <a:pt x="10487" y="16907"/>
                    <a:pt x="10487" y="16907"/>
                  </a:cubicBezTo>
                  <a:cubicBezTo>
                    <a:pt x="10244" y="16330"/>
                    <a:pt x="10244" y="15691"/>
                    <a:pt x="10244" y="15053"/>
                  </a:cubicBezTo>
                  <a:cubicBezTo>
                    <a:pt x="10244" y="14384"/>
                    <a:pt x="10244" y="13685"/>
                    <a:pt x="10275" y="12986"/>
                  </a:cubicBezTo>
                  <a:cubicBezTo>
                    <a:pt x="10275" y="12591"/>
                    <a:pt x="10275" y="12196"/>
                    <a:pt x="10275" y="11831"/>
                  </a:cubicBezTo>
                  <a:lnTo>
                    <a:pt x="10366" y="11831"/>
                  </a:lnTo>
                  <a:cubicBezTo>
                    <a:pt x="10457" y="11831"/>
                    <a:pt x="10457" y="11649"/>
                    <a:pt x="10366" y="11649"/>
                  </a:cubicBezTo>
                  <a:lnTo>
                    <a:pt x="4074" y="11649"/>
                  </a:lnTo>
                  <a:cubicBezTo>
                    <a:pt x="4104" y="11618"/>
                    <a:pt x="4104" y="11558"/>
                    <a:pt x="4043" y="11527"/>
                  </a:cubicBezTo>
                  <a:lnTo>
                    <a:pt x="4043" y="11466"/>
                  </a:lnTo>
                  <a:lnTo>
                    <a:pt x="4043" y="11375"/>
                  </a:lnTo>
                  <a:lnTo>
                    <a:pt x="4043" y="11162"/>
                  </a:lnTo>
                  <a:lnTo>
                    <a:pt x="4043" y="10950"/>
                  </a:lnTo>
                  <a:lnTo>
                    <a:pt x="8329" y="10950"/>
                  </a:lnTo>
                  <a:cubicBezTo>
                    <a:pt x="8937" y="10965"/>
                    <a:pt x="9545" y="10973"/>
                    <a:pt x="10157" y="10973"/>
                  </a:cubicBezTo>
                  <a:cubicBezTo>
                    <a:pt x="10769" y="10973"/>
                    <a:pt x="11384" y="10965"/>
                    <a:pt x="12007" y="10950"/>
                  </a:cubicBezTo>
                  <a:cubicBezTo>
                    <a:pt x="13223" y="10919"/>
                    <a:pt x="14439" y="10859"/>
                    <a:pt x="15624" y="10737"/>
                  </a:cubicBezTo>
                  <a:cubicBezTo>
                    <a:pt x="16323" y="10676"/>
                    <a:pt x="16992" y="10615"/>
                    <a:pt x="17691" y="10524"/>
                  </a:cubicBezTo>
                  <a:cubicBezTo>
                    <a:pt x="17722" y="10524"/>
                    <a:pt x="17752" y="10494"/>
                    <a:pt x="17752" y="10433"/>
                  </a:cubicBezTo>
                  <a:cubicBezTo>
                    <a:pt x="17752" y="10403"/>
                    <a:pt x="17722" y="10342"/>
                    <a:pt x="17691" y="10342"/>
                  </a:cubicBezTo>
                  <a:cubicBezTo>
                    <a:pt x="16475" y="10494"/>
                    <a:pt x="15260" y="10615"/>
                    <a:pt x="14044" y="10707"/>
                  </a:cubicBezTo>
                  <a:cubicBezTo>
                    <a:pt x="12828" y="10767"/>
                    <a:pt x="11612" y="10798"/>
                    <a:pt x="10396" y="10798"/>
                  </a:cubicBezTo>
                  <a:lnTo>
                    <a:pt x="9849" y="10798"/>
                  </a:lnTo>
                  <a:lnTo>
                    <a:pt x="9363" y="8062"/>
                  </a:lnTo>
                  <a:cubicBezTo>
                    <a:pt x="9332" y="7789"/>
                    <a:pt x="9302" y="7545"/>
                    <a:pt x="9241" y="7272"/>
                  </a:cubicBezTo>
                  <a:cubicBezTo>
                    <a:pt x="9393" y="7241"/>
                    <a:pt x="9545" y="7211"/>
                    <a:pt x="9697" y="7150"/>
                  </a:cubicBezTo>
                  <a:cubicBezTo>
                    <a:pt x="10396" y="6998"/>
                    <a:pt x="11126" y="6846"/>
                    <a:pt x="11825" y="6694"/>
                  </a:cubicBezTo>
                  <a:cubicBezTo>
                    <a:pt x="12524" y="6542"/>
                    <a:pt x="13223" y="6390"/>
                    <a:pt x="13922" y="6238"/>
                  </a:cubicBezTo>
                  <a:cubicBezTo>
                    <a:pt x="14652" y="6117"/>
                    <a:pt x="15351" y="5965"/>
                    <a:pt x="16080" y="5843"/>
                  </a:cubicBezTo>
                  <a:cubicBezTo>
                    <a:pt x="16705" y="5735"/>
                    <a:pt x="17331" y="5626"/>
                    <a:pt x="17978" y="5626"/>
                  </a:cubicBezTo>
                  <a:cubicBezTo>
                    <a:pt x="18054" y="5626"/>
                    <a:pt x="18131" y="5627"/>
                    <a:pt x="18208" y="5630"/>
                  </a:cubicBezTo>
                  <a:cubicBezTo>
                    <a:pt x="18299" y="5630"/>
                    <a:pt x="18390" y="5661"/>
                    <a:pt x="18481" y="5661"/>
                  </a:cubicBezTo>
                  <a:cubicBezTo>
                    <a:pt x="18512" y="5661"/>
                    <a:pt x="18573" y="5600"/>
                    <a:pt x="18573" y="5570"/>
                  </a:cubicBezTo>
                  <a:cubicBezTo>
                    <a:pt x="18573" y="5539"/>
                    <a:pt x="18512" y="5509"/>
                    <a:pt x="18481" y="5509"/>
                  </a:cubicBezTo>
                  <a:cubicBezTo>
                    <a:pt x="18275" y="5483"/>
                    <a:pt x="18068" y="5472"/>
                    <a:pt x="17862" y="5472"/>
                  </a:cubicBezTo>
                  <a:cubicBezTo>
                    <a:pt x="17341" y="5472"/>
                    <a:pt x="16824" y="5543"/>
                    <a:pt x="16323" y="5630"/>
                  </a:cubicBezTo>
                  <a:cubicBezTo>
                    <a:pt x="16323" y="5630"/>
                    <a:pt x="16293" y="5661"/>
                    <a:pt x="16263" y="5661"/>
                  </a:cubicBezTo>
                  <a:lnTo>
                    <a:pt x="16263" y="5630"/>
                  </a:lnTo>
                  <a:cubicBezTo>
                    <a:pt x="16111" y="4901"/>
                    <a:pt x="15928" y="4171"/>
                    <a:pt x="15746" y="3442"/>
                  </a:cubicBezTo>
                  <a:cubicBezTo>
                    <a:pt x="15533" y="2713"/>
                    <a:pt x="15351" y="1983"/>
                    <a:pt x="15138" y="1284"/>
                  </a:cubicBezTo>
                  <a:cubicBezTo>
                    <a:pt x="15047" y="858"/>
                    <a:pt x="14925" y="463"/>
                    <a:pt x="14804" y="68"/>
                  </a:cubicBezTo>
                  <a:cubicBezTo>
                    <a:pt x="14791" y="19"/>
                    <a:pt x="14760" y="0"/>
                    <a:pt x="14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 flipH="1">
              <a:off x="1403272" y="1715021"/>
              <a:ext cx="41806" cy="40643"/>
            </a:xfrm>
            <a:custGeom>
              <a:avLst/>
              <a:gdLst/>
              <a:ahLst/>
              <a:cxnLst/>
              <a:rect l="l" t="t" r="r" b="b"/>
              <a:pathLst>
                <a:path w="792" h="770" extrusionOk="0">
                  <a:moveTo>
                    <a:pt x="366" y="154"/>
                  </a:moveTo>
                  <a:cubicBezTo>
                    <a:pt x="396" y="184"/>
                    <a:pt x="396" y="184"/>
                    <a:pt x="396" y="184"/>
                  </a:cubicBezTo>
                  <a:lnTo>
                    <a:pt x="457" y="184"/>
                  </a:lnTo>
                  <a:cubicBezTo>
                    <a:pt x="457" y="184"/>
                    <a:pt x="457" y="184"/>
                    <a:pt x="457" y="214"/>
                  </a:cubicBezTo>
                  <a:lnTo>
                    <a:pt x="487" y="214"/>
                  </a:lnTo>
                  <a:lnTo>
                    <a:pt x="517" y="245"/>
                  </a:lnTo>
                  <a:lnTo>
                    <a:pt x="548" y="275"/>
                  </a:lnTo>
                  <a:cubicBezTo>
                    <a:pt x="548" y="275"/>
                    <a:pt x="548" y="275"/>
                    <a:pt x="548" y="306"/>
                  </a:cubicBezTo>
                  <a:lnTo>
                    <a:pt x="578" y="306"/>
                  </a:lnTo>
                  <a:cubicBezTo>
                    <a:pt x="578" y="336"/>
                    <a:pt x="578" y="336"/>
                    <a:pt x="578" y="366"/>
                  </a:cubicBezTo>
                  <a:cubicBezTo>
                    <a:pt x="578" y="397"/>
                    <a:pt x="578" y="397"/>
                    <a:pt x="578" y="397"/>
                  </a:cubicBezTo>
                  <a:lnTo>
                    <a:pt x="578" y="427"/>
                  </a:lnTo>
                  <a:lnTo>
                    <a:pt x="578" y="458"/>
                  </a:lnTo>
                  <a:cubicBezTo>
                    <a:pt x="578" y="488"/>
                    <a:pt x="578" y="488"/>
                    <a:pt x="578" y="488"/>
                  </a:cubicBezTo>
                  <a:cubicBezTo>
                    <a:pt x="548" y="488"/>
                    <a:pt x="548" y="518"/>
                    <a:pt x="548" y="518"/>
                  </a:cubicBezTo>
                  <a:lnTo>
                    <a:pt x="548" y="549"/>
                  </a:lnTo>
                  <a:lnTo>
                    <a:pt x="517" y="549"/>
                  </a:lnTo>
                  <a:cubicBezTo>
                    <a:pt x="517" y="549"/>
                    <a:pt x="517" y="579"/>
                    <a:pt x="487" y="579"/>
                  </a:cubicBezTo>
                  <a:cubicBezTo>
                    <a:pt x="457" y="579"/>
                    <a:pt x="457" y="579"/>
                    <a:pt x="457" y="610"/>
                  </a:cubicBezTo>
                  <a:lnTo>
                    <a:pt x="305" y="610"/>
                  </a:lnTo>
                  <a:cubicBezTo>
                    <a:pt x="305" y="610"/>
                    <a:pt x="305" y="610"/>
                    <a:pt x="305" y="579"/>
                  </a:cubicBezTo>
                  <a:lnTo>
                    <a:pt x="244" y="579"/>
                  </a:lnTo>
                  <a:cubicBezTo>
                    <a:pt x="244" y="579"/>
                    <a:pt x="244" y="579"/>
                    <a:pt x="244" y="549"/>
                  </a:cubicBezTo>
                  <a:cubicBezTo>
                    <a:pt x="214" y="549"/>
                    <a:pt x="214" y="549"/>
                    <a:pt x="214" y="518"/>
                  </a:cubicBezTo>
                  <a:cubicBezTo>
                    <a:pt x="183" y="518"/>
                    <a:pt x="183" y="518"/>
                    <a:pt x="183" y="488"/>
                  </a:cubicBezTo>
                  <a:cubicBezTo>
                    <a:pt x="183" y="488"/>
                    <a:pt x="183" y="488"/>
                    <a:pt x="183" y="458"/>
                  </a:cubicBezTo>
                  <a:cubicBezTo>
                    <a:pt x="153" y="458"/>
                    <a:pt x="153" y="427"/>
                    <a:pt x="153" y="427"/>
                  </a:cubicBezTo>
                  <a:lnTo>
                    <a:pt x="153" y="397"/>
                  </a:lnTo>
                  <a:lnTo>
                    <a:pt x="153" y="366"/>
                  </a:lnTo>
                  <a:cubicBezTo>
                    <a:pt x="153" y="366"/>
                    <a:pt x="153" y="366"/>
                    <a:pt x="153" y="336"/>
                  </a:cubicBezTo>
                  <a:cubicBezTo>
                    <a:pt x="183" y="336"/>
                    <a:pt x="183" y="306"/>
                    <a:pt x="183" y="275"/>
                  </a:cubicBezTo>
                  <a:cubicBezTo>
                    <a:pt x="183" y="275"/>
                    <a:pt x="214" y="245"/>
                    <a:pt x="214" y="245"/>
                  </a:cubicBezTo>
                  <a:cubicBezTo>
                    <a:pt x="214" y="214"/>
                    <a:pt x="214" y="214"/>
                    <a:pt x="244" y="184"/>
                  </a:cubicBezTo>
                  <a:lnTo>
                    <a:pt x="274" y="184"/>
                  </a:lnTo>
                  <a:cubicBezTo>
                    <a:pt x="305" y="184"/>
                    <a:pt x="305" y="154"/>
                    <a:pt x="305" y="154"/>
                  </a:cubicBezTo>
                  <a:close/>
                  <a:moveTo>
                    <a:pt x="322" y="0"/>
                  </a:moveTo>
                  <a:cubicBezTo>
                    <a:pt x="264" y="0"/>
                    <a:pt x="207" y="11"/>
                    <a:pt x="153" y="32"/>
                  </a:cubicBezTo>
                  <a:cubicBezTo>
                    <a:pt x="153" y="62"/>
                    <a:pt x="122" y="62"/>
                    <a:pt x="122" y="62"/>
                  </a:cubicBezTo>
                  <a:lnTo>
                    <a:pt x="92" y="93"/>
                  </a:lnTo>
                  <a:cubicBezTo>
                    <a:pt x="62" y="184"/>
                    <a:pt x="1" y="245"/>
                    <a:pt x="1" y="366"/>
                  </a:cubicBezTo>
                  <a:cubicBezTo>
                    <a:pt x="1" y="427"/>
                    <a:pt x="1" y="518"/>
                    <a:pt x="62" y="579"/>
                  </a:cubicBezTo>
                  <a:cubicBezTo>
                    <a:pt x="112" y="706"/>
                    <a:pt x="247" y="769"/>
                    <a:pt x="379" y="769"/>
                  </a:cubicBezTo>
                  <a:cubicBezTo>
                    <a:pt x="405" y="769"/>
                    <a:pt x="431" y="767"/>
                    <a:pt x="457" y="762"/>
                  </a:cubicBezTo>
                  <a:cubicBezTo>
                    <a:pt x="578" y="731"/>
                    <a:pt x="700" y="610"/>
                    <a:pt x="730" y="488"/>
                  </a:cubicBezTo>
                  <a:cubicBezTo>
                    <a:pt x="791" y="336"/>
                    <a:pt x="730" y="184"/>
                    <a:pt x="609" y="93"/>
                  </a:cubicBezTo>
                  <a:cubicBezTo>
                    <a:pt x="530" y="34"/>
                    <a:pt x="426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 flipH="1">
              <a:off x="1414516" y="1789181"/>
              <a:ext cx="41806" cy="41487"/>
            </a:xfrm>
            <a:custGeom>
              <a:avLst/>
              <a:gdLst/>
              <a:ahLst/>
              <a:cxnLst/>
              <a:rect l="l" t="t" r="r" b="b"/>
              <a:pathLst>
                <a:path w="792" h="786" extrusionOk="0">
                  <a:moveTo>
                    <a:pt x="457" y="177"/>
                  </a:moveTo>
                  <a:cubicBezTo>
                    <a:pt x="457" y="177"/>
                    <a:pt x="457" y="208"/>
                    <a:pt x="457" y="208"/>
                  </a:cubicBezTo>
                  <a:lnTo>
                    <a:pt x="487" y="208"/>
                  </a:lnTo>
                  <a:cubicBezTo>
                    <a:pt x="487" y="208"/>
                    <a:pt x="487" y="208"/>
                    <a:pt x="518" y="238"/>
                  </a:cubicBezTo>
                  <a:lnTo>
                    <a:pt x="548" y="268"/>
                  </a:lnTo>
                  <a:cubicBezTo>
                    <a:pt x="548" y="268"/>
                    <a:pt x="548" y="299"/>
                    <a:pt x="579" y="299"/>
                  </a:cubicBezTo>
                  <a:cubicBezTo>
                    <a:pt x="579" y="299"/>
                    <a:pt x="579" y="329"/>
                    <a:pt x="579" y="329"/>
                  </a:cubicBezTo>
                  <a:cubicBezTo>
                    <a:pt x="579" y="329"/>
                    <a:pt x="579" y="360"/>
                    <a:pt x="579" y="360"/>
                  </a:cubicBezTo>
                  <a:lnTo>
                    <a:pt x="579" y="390"/>
                  </a:lnTo>
                  <a:cubicBezTo>
                    <a:pt x="609" y="390"/>
                    <a:pt x="609" y="390"/>
                    <a:pt x="609" y="420"/>
                  </a:cubicBezTo>
                  <a:cubicBezTo>
                    <a:pt x="609" y="420"/>
                    <a:pt x="579" y="451"/>
                    <a:pt x="579" y="451"/>
                  </a:cubicBezTo>
                  <a:lnTo>
                    <a:pt x="579" y="481"/>
                  </a:lnTo>
                  <a:cubicBezTo>
                    <a:pt x="579" y="512"/>
                    <a:pt x="548" y="512"/>
                    <a:pt x="548" y="542"/>
                  </a:cubicBezTo>
                  <a:lnTo>
                    <a:pt x="518" y="542"/>
                  </a:lnTo>
                  <a:cubicBezTo>
                    <a:pt x="518" y="572"/>
                    <a:pt x="518" y="572"/>
                    <a:pt x="518" y="572"/>
                  </a:cubicBezTo>
                  <a:cubicBezTo>
                    <a:pt x="518" y="572"/>
                    <a:pt x="487" y="572"/>
                    <a:pt x="487" y="603"/>
                  </a:cubicBezTo>
                  <a:lnTo>
                    <a:pt x="305" y="603"/>
                  </a:lnTo>
                  <a:cubicBezTo>
                    <a:pt x="275" y="572"/>
                    <a:pt x="275" y="572"/>
                    <a:pt x="275" y="572"/>
                  </a:cubicBezTo>
                  <a:lnTo>
                    <a:pt x="244" y="572"/>
                  </a:lnTo>
                  <a:cubicBezTo>
                    <a:pt x="244" y="542"/>
                    <a:pt x="214" y="542"/>
                    <a:pt x="214" y="542"/>
                  </a:cubicBezTo>
                  <a:lnTo>
                    <a:pt x="214" y="512"/>
                  </a:lnTo>
                  <a:lnTo>
                    <a:pt x="183" y="512"/>
                  </a:lnTo>
                  <a:cubicBezTo>
                    <a:pt x="183" y="481"/>
                    <a:pt x="183" y="481"/>
                    <a:pt x="183" y="481"/>
                  </a:cubicBezTo>
                  <a:cubicBezTo>
                    <a:pt x="183" y="451"/>
                    <a:pt x="183" y="451"/>
                    <a:pt x="153" y="420"/>
                  </a:cubicBezTo>
                  <a:lnTo>
                    <a:pt x="153" y="390"/>
                  </a:lnTo>
                  <a:cubicBezTo>
                    <a:pt x="153" y="360"/>
                    <a:pt x="183" y="360"/>
                    <a:pt x="183" y="360"/>
                  </a:cubicBezTo>
                  <a:cubicBezTo>
                    <a:pt x="183" y="329"/>
                    <a:pt x="183" y="299"/>
                    <a:pt x="183" y="299"/>
                  </a:cubicBezTo>
                  <a:cubicBezTo>
                    <a:pt x="183" y="268"/>
                    <a:pt x="214" y="268"/>
                    <a:pt x="214" y="238"/>
                  </a:cubicBezTo>
                  <a:cubicBezTo>
                    <a:pt x="214" y="238"/>
                    <a:pt x="244" y="208"/>
                    <a:pt x="244" y="177"/>
                  </a:cubicBezTo>
                  <a:close/>
                  <a:moveTo>
                    <a:pt x="353" y="1"/>
                  </a:moveTo>
                  <a:cubicBezTo>
                    <a:pt x="286" y="1"/>
                    <a:pt x="217" y="17"/>
                    <a:pt x="153" y="56"/>
                  </a:cubicBezTo>
                  <a:cubicBezTo>
                    <a:pt x="153" y="56"/>
                    <a:pt x="123" y="56"/>
                    <a:pt x="123" y="86"/>
                  </a:cubicBezTo>
                  <a:lnTo>
                    <a:pt x="92" y="86"/>
                  </a:lnTo>
                  <a:cubicBezTo>
                    <a:pt x="62" y="177"/>
                    <a:pt x="31" y="268"/>
                    <a:pt x="1" y="360"/>
                  </a:cubicBezTo>
                  <a:cubicBezTo>
                    <a:pt x="1" y="420"/>
                    <a:pt x="1" y="512"/>
                    <a:pt x="62" y="572"/>
                  </a:cubicBezTo>
                  <a:cubicBezTo>
                    <a:pt x="153" y="724"/>
                    <a:pt x="305" y="785"/>
                    <a:pt x="457" y="785"/>
                  </a:cubicBezTo>
                  <a:cubicBezTo>
                    <a:pt x="609" y="755"/>
                    <a:pt x="700" y="633"/>
                    <a:pt x="761" y="481"/>
                  </a:cubicBezTo>
                  <a:cubicBezTo>
                    <a:pt x="791" y="329"/>
                    <a:pt x="730" y="177"/>
                    <a:pt x="609" y="86"/>
                  </a:cubicBezTo>
                  <a:cubicBezTo>
                    <a:pt x="538" y="33"/>
                    <a:pt x="4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 flipH="1">
              <a:off x="1425759" y="1869410"/>
              <a:ext cx="41753" cy="41751"/>
            </a:xfrm>
            <a:custGeom>
              <a:avLst/>
              <a:gdLst/>
              <a:ahLst/>
              <a:cxnLst/>
              <a:rect l="l" t="t" r="r" b="b"/>
              <a:pathLst>
                <a:path w="791" h="791" extrusionOk="0">
                  <a:moveTo>
                    <a:pt x="426" y="177"/>
                  </a:moveTo>
                  <a:cubicBezTo>
                    <a:pt x="426" y="177"/>
                    <a:pt x="426" y="177"/>
                    <a:pt x="456" y="207"/>
                  </a:cubicBezTo>
                  <a:lnTo>
                    <a:pt x="487" y="207"/>
                  </a:lnTo>
                  <a:cubicBezTo>
                    <a:pt x="487" y="207"/>
                    <a:pt x="517" y="238"/>
                    <a:pt x="517" y="238"/>
                  </a:cubicBezTo>
                  <a:lnTo>
                    <a:pt x="547" y="268"/>
                  </a:lnTo>
                  <a:cubicBezTo>
                    <a:pt x="547" y="268"/>
                    <a:pt x="578" y="299"/>
                    <a:pt x="578" y="299"/>
                  </a:cubicBezTo>
                  <a:cubicBezTo>
                    <a:pt x="578" y="329"/>
                    <a:pt x="578" y="329"/>
                    <a:pt x="578" y="329"/>
                  </a:cubicBezTo>
                  <a:cubicBezTo>
                    <a:pt x="578" y="329"/>
                    <a:pt x="578" y="359"/>
                    <a:pt x="578" y="359"/>
                  </a:cubicBezTo>
                  <a:lnTo>
                    <a:pt x="578" y="390"/>
                  </a:lnTo>
                  <a:cubicBezTo>
                    <a:pt x="608" y="390"/>
                    <a:pt x="608" y="390"/>
                    <a:pt x="608" y="420"/>
                  </a:cubicBezTo>
                  <a:cubicBezTo>
                    <a:pt x="608" y="420"/>
                    <a:pt x="578" y="451"/>
                    <a:pt x="578" y="451"/>
                  </a:cubicBezTo>
                  <a:lnTo>
                    <a:pt x="578" y="481"/>
                  </a:lnTo>
                  <a:cubicBezTo>
                    <a:pt x="578" y="511"/>
                    <a:pt x="547" y="511"/>
                    <a:pt x="547" y="542"/>
                  </a:cubicBezTo>
                  <a:cubicBezTo>
                    <a:pt x="547" y="542"/>
                    <a:pt x="547" y="542"/>
                    <a:pt x="517" y="572"/>
                  </a:cubicBezTo>
                  <a:cubicBezTo>
                    <a:pt x="517" y="572"/>
                    <a:pt x="487" y="572"/>
                    <a:pt x="487" y="603"/>
                  </a:cubicBezTo>
                  <a:lnTo>
                    <a:pt x="304" y="603"/>
                  </a:lnTo>
                  <a:cubicBezTo>
                    <a:pt x="304" y="603"/>
                    <a:pt x="274" y="572"/>
                    <a:pt x="274" y="572"/>
                  </a:cubicBezTo>
                  <a:lnTo>
                    <a:pt x="243" y="572"/>
                  </a:lnTo>
                  <a:cubicBezTo>
                    <a:pt x="243" y="542"/>
                    <a:pt x="213" y="542"/>
                    <a:pt x="213" y="542"/>
                  </a:cubicBezTo>
                  <a:lnTo>
                    <a:pt x="213" y="511"/>
                  </a:lnTo>
                  <a:cubicBezTo>
                    <a:pt x="183" y="511"/>
                    <a:pt x="183" y="481"/>
                    <a:pt x="183" y="481"/>
                  </a:cubicBezTo>
                  <a:cubicBezTo>
                    <a:pt x="183" y="451"/>
                    <a:pt x="183" y="451"/>
                    <a:pt x="183" y="420"/>
                  </a:cubicBezTo>
                  <a:lnTo>
                    <a:pt x="183" y="390"/>
                  </a:lnTo>
                  <a:cubicBezTo>
                    <a:pt x="183" y="359"/>
                    <a:pt x="183" y="359"/>
                    <a:pt x="183" y="359"/>
                  </a:cubicBezTo>
                  <a:cubicBezTo>
                    <a:pt x="183" y="329"/>
                    <a:pt x="183" y="299"/>
                    <a:pt x="183" y="299"/>
                  </a:cubicBezTo>
                  <a:cubicBezTo>
                    <a:pt x="213" y="299"/>
                    <a:pt x="213" y="268"/>
                    <a:pt x="213" y="238"/>
                  </a:cubicBezTo>
                  <a:cubicBezTo>
                    <a:pt x="213" y="238"/>
                    <a:pt x="243" y="207"/>
                    <a:pt x="243" y="207"/>
                  </a:cubicBezTo>
                  <a:cubicBezTo>
                    <a:pt x="243" y="207"/>
                    <a:pt x="243" y="177"/>
                    <a:pt x="243" y="177"/>
                  </a:cubicBezTo>
                  <a:close/>
                  <a:moveTo>
                    <a:pt x="352" y="0"/>
                  </a:moveTo>
                  <a:cubicBezTo>
                    <a:pt x="285" y="0"/>
                    <a:pt x="216" y="17"/>
                    <a:pt x="152" y="55"/>
                  </a:cubicBezTo>
                  <a:cubicBezTo>
                    <a:pt x="152" y="55"/>
                    <a:pt x="122" y="86"/>
                    <a:pt x="122" y="86"/>
                  </a:cubicBezTo>
                  <a:lnTo>
                    <a:pt x="91" y="116"/>
                  </a:lnTo>
                  <a:cubicBezTo>
                    <a:pt x="61" y="177"/>
                    <a:pt x="31" y="268"/>
                    <a:pt x="0" y="359"/>
                  </a:cubicBezTo>
                  <a:cubicBezTo>
                    <a:pt x="0" y="451"/>
                    <a:pt x="0" y="511"/>
                    <a:pt x="61" y="603"/>
                  </a:cubicBezTo>
                  <a:cubicBezTo>
                    <a:pt x="140" y="708"/>
                    <a:pt x="265" y="791"/>
                    <a:pt x="396" y="791"/>
                  </a:cubicBezTo>
                  <a:cubicBezTo>
                    <a:pt x="416" y="791"/>
                    <a:pt x="436" y="789"/>
                    <a:pt x="456" y="785"/>
                  </a:cubicBezTo>
                  <a:cubicBezTo>
                    <a:pt x="608" y="755"/>
                    <a:pt x="699" y="633"/>
                    <a:pt x="760" y="481"/>
                  </a:cubicBezTo>
                  <a:cubicBezTo>
                    <a:pt x="791" y="359"/>
                    <a:pt x="730" y="207"/>
                    <a:pt x="608" y="86"/>
                  </a:cubicBezTo>
                  <a:cubicBezTo>
                    <a:pt x="537" y="33"/>
                    <a:pt x="446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 flipH="1">
              <a:off x="1368012" y="2744702"/>
              <a:ext cx="24123" cy="815859"/>
            </a:xfrm>
            <a:custGeom>
              <a:avLst/>
              <a:gdLst/>
              <a:ahLst/>
              <a:cxnLst/>
              <a:rect l="l" t="t" r="r" b="b"/>
              <a:pathLst>
                <a:path w="457" h="15457" extrusionOk="0">
                  <a:moveTo>
                    <a:pt x="92" y="0"/>
                  </a:moveTo>
                  <a:cubicBezTo>
                    <a:pt x="46" y="0"/>
                    <a:pt x="1" y="23"/>
                    <a:pt x="1" y="68"/>
                  </a:cubicBezTo>
                  <a:cubicBezTo>
                    <a:pt x="1" y="2075"/>
                    <a:pt x="1" y="4050"/>
                    <a:pt x="31" y="6056"/>
                  </a:cubicBezTo>
                  <a:cubicBezTo>
                    <a:pt x="31" y="8062"/>
                    <a:pt x="92" y="10038"/>
                    <a:pt x="153" y="12014"/>
                  </a:cubicBezTo>
                  <a:cubicBezTo>
                    <a:pt x="183" y="13139"/>
                    <a:pt x="244" y="14263"/>
                    <a:pt x="274" y="15388"/>
                  </a:cubicBezTo>
                  <a:cubicBezTo>
                    <a:pt x="290" y="15433"/>
                    <a:pt x="335" y="15456"/>
                    <a:pt x="377" y="15456"/>
                  </a:cubicBezTo>
                  <a:cubicBezTo>
                    <a:pt x="419" y="15456"/>
                    <a:pt x="457" y="15433"/>
                    <a:pt x="457" y="15388"/>
                  </a:cubicBezTo>
                  <a:cubicBezTo>
                    <a:pt x="366" y="13382"/>
                    <a:pt x="305" y="11376"/>
                    <a:pt x="244" y="9400"/>
                  </a:cubicBezTo>
                  <a:cubicBezTo>
                    <a:pt x="214" y="7394"/>
                    <a:pt x="183" y="5418"/>
                    <a:pt x="183" y="3442"/>
                  </a:cubicBezTo>
                  <a:cubicBezTo>
                    <a:pt x="153" y="2318"/>
                    <a:pt x="183" y="1193"/>
                    <a:pt x="183" y="68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 flipH="1">
              <a:off x="1286195" y="3678425"/>
              <a:ext cx="75430" cy="746450"/>
            </a:xfrm>
            <a:custGeom>
              <a:avLst/>
              <a:gdLst/>
              <a:ahLst/>
              <a:cxnLst/>
              <a:rect l="l" t="t" r="r" b="b"/>
              <a:pathLst>
                <a:path w="1429" h="14142" extrusionOk="0">
                  <a:moveTo>
                    <a:pt x="92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92" y="1923"/>
                    <a:pt x="213" y="3746"/>
                    <a:pt x="365" y="5570"/>
                  </a:cubicBezTo>
                  <a:cubicBezTo>
                    <a:pt x="487" y="7394"/>
                    <a:pt x="669" y="9218"/>
                    <a:pt x="882" y="11041"/>
                  </a:cubicBezTo>
                  <a:cubicBezTo>
                    <a:pt x="1003" y="12044"/>
                    <a:pt x="1125" y="13078"/>
                    <a:pt x="1277" y="14081"/>
                  </a:cubicBezTo>
                  <a:cubicBezTo>
                    <a:pt x="1277" y="14111"/>
                    <a:pt x="1338" y="14142"/>
                    <a:pt x="1368" y="14142"/>
                  </a:cubicBezTo>
                  <a:cubicBezTo>
                    <a:pt x="1429" y="14111"/>
                    <a:pt x="1429" y="14081"/>
                    <a:pt x="1429" y="14020"/>
                  </a:cubicBezTo>
                  <a:cubicBezTo>
                    <a:pt x="1186" y="12227"/>
                    <a:pt x="973" y="10403"/>
                    <a:pt x="791" y="8579"/>
                  </a:cubicBezTo>
                  <a:cubicBezTo>
                    <a:pt x="608" y="6786"/>
                    <a:pt x="456" y="4962"/>
                    <a:pt x="335" y="3139"/>
                  </a:cubicBezTo>
                  <a:cubicBezTo>
                    <a:pt x="274" y="2136"/>
                    <a:pt x="213" y="1102"/>
                    <a:pt x="183" y="69"/>
                  </a:cubicBezTo>
                  <a:cubicBezTo>
                    <a:pt x="183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 flipH="1">
              <a:off x="1677649" y="3661165"/>
              <a:ext cx="22539" cy="679100"/>
            </a:xfrm>
            <a:custGeom>
              <a:avLst/>
              <a:gdLst/>
              <a:ahLst/>
              <a:cxnLst/>
              <a:rect l="l" t="t" r="r" b="b"/>
              <a:pathLst>
                <a:path w="427" h="12866" extrusionOk="0">
                  <a:moveTo>
                    <a:pt x="350" y="0"/>
                  </a:moveTo>
                  <a:cubicBezTo>
                    <a:pt x="312" y="0"/>
                    <a:pt x="274" y="31"/>
                    <a:pt x="274" y="92"/>
                  </a:cubicBezTo>
                  <a:cubicBezTo>
                    <a:pt x="244" y="1733"/>
                    <a:pt x="214" y="3405"/>
                    <a:pt x="153" y="5046"/>
                  </a:cubicBezTo>
                  <a:lnTo>
                    <a:pt x="62" y="10001"/>
                  </a:lnTo>
                  <a:lnTo>
                    <a:pt x="1" y="12797"/>
                  </a:lnTo>
                  <a:cubicBezTo>
                    <a:pt x="1" y="12843"/>
                    <a:pt x="39" y="12865"/>
                    <a:pt x="81" y="12865"/>
                  </a:cubicBezTo>
                  <a:cubicBezTo>
                    <a:pt x="122" y="12865"/>
                    <a:pt x="168" y="12843"/>
                    <a:pt x="183" y="12797"/>
                  </a:cubicBezTo>
                  <a:cubicBezTo>
                    <a:pt x="214" y="11125"/>
                    <a:pt x="244" y="9484"/>
                    <a:pt x="274" y="7812"/>
                  </a:cubicBezTo>
                  <a:cubicBezTo>
                    <a:pt x="305" y="6171"/>
                    <a:pt x="335" y="4529"/>
                    <a:pt x="366" y="2858"/>
                  </a:cubicBezTo>
                  <a:lnTo>
                    <a:pt x="426" y="92"/>
                  </a:lnTo>
                  <a:cubicBezTo>
                    <a:pt x="426" y="31"/>
                    <a:pt x="38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 flipH="1">
              <a:off x="1671262" y="2704957"/>
              <a:ext cx="40117" cy="845576"/>
            </a:xfrm>
            <a:custGeom>
              <a:avLst/>
              <a:gdLst/>
              <a:ahLst/>
              <a:cxnLst/>
              <a:rect l="l" t="t" r="r" b="b"/>
              <a:pathLst>
                <a:path w="760" h="16020" extrusionOk="0">
                  <a:moveTo>
                    <a:pt x="91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91" y="2159"/>
                    <a:pt x="152" y="4226"/>
                    <a:pt x="243" y="6293"/>
                  </a:cubicBezTo>
                  <a:lnTo>
                    <a:pt x="456" y="12463"/>
                  </a:lnTo>
                  <a:cubicBezTo>
                    <a:pt x="517" y="13618"/>
                    <a:pt x="547" y="14773"/>
                    <a:pt x="578" y="15928"/>
                  </a:cubicBezTo>
                  <a:cubicBezTo>
                    <a:pt x="578" y="15989"/>
                    <a:pt x="623" y="16019"/>
                    <a:pt x="669" y="16019"/>
                  </a:cubicBezTo>
                  <a:cubicBezTo>
                    <a:pt x="714" y="16019"/>
                    <a:pt x="760" y="15989"/>
                    <a:pt x="760" y="15928"/>
                  </a:cubicBezTo>
                  <a:cubicBezTo>
                    <a:pt x="669" y="13861"/>
                    <a:pt x="608" y="11794"/>
                    <a:pt x="517" y="9727"/>
                  </a:cubicBezTo>
                  <a:lnTo>
                    <a:pt x="304" y="3557"/>
                  </a:lnTo>
                  <a:cubicBezTo>
                    <a:pt x="274" y="2402"/>
                    <a:pt x="213" y="1247"/>
                    <a:pt x="182" y="92"/>
                  </a:cubicBezTo>
                  <a:cubicBezTo>
                    <a:pt x="182" y="31"/>
                    <a:pt x="13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2739822" y="3237725"/>
            <a:ext cx="1306200" cy="286025"/>
            <a:chOff x="2387919" y="2656100"/>
            <a:chExt cx="1306200" cy="286025"/>
          </a:xfrm>
        </p:grpSpPr>
        <p:sp>
          <p:nvSpPr>
            <p:cNvPr id="1140" name="Google Shape;1140;p37"/>
            <p:cNvSpPr/>
            <p:nvPr/>
          </p:nvSpPr>
          <p:spPr>
            <a:xfrm rot="5400000">
              <a:off x="36083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 rot="5400000">
              <a:off x="36083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 rot="5400000">
              <a:off x="34557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 rot="5400000">
              <a:off x="34557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 rot="5400000">
              <a:off x="33032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 rot="5400000">
              <a:off x="33032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 rot="5400000">
              <a:off x="31506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 rot="5400000">
              <a:off x="31506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 rot="5400000">
              <a:off x="29981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 rot="5400000">
              <a:off x="29981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 rot="5400000">
              <a:off x="28455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 rot="5400000">
              <a:off x="28455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 rot="5400000">
              <a:off x="26930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 rot="5400000">
              <a:off x="26930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 rot="5400000">
              <a:off x="25404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 rot="5400000">
              <a:off x="25404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 rot="5400000">
              <a:off x="23879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 rot="5400000">
              <a:off x="23879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37"/>
          <p:cNvGrpSpPr/>
          <p:nvPr/>
        </p:nvGrpSpPr>
        <p:grpSpPr>
          <a:xfrm>
            <a:off x="715109" y="2083575"/>
            <a:ext cx="286025" cy="696000"/>
            <a:chOff x="3408106" y="3912500"/>
            <a:chExt cx="286025" cy="696000"/>
          </a:xfrm>
        </p:grpSpPr>
        <p:sp>
          <p:nvSpPr>
            <p:cNvPr id="1159" name="Google Shape;1159;p37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37"/>
          <p:cNvGrpSpPr/>
          <p:nvPr/>
        </p:nvGrpSpPr>
        <p:grpSpPr>
          <a:xfrm>
            <a:off x="715097" y="4608500"/>
            <a:ext cx="390900" cy="286025"/>
            <a:chOff x="429069" y="4608500"/>
            <a:chExt cx="390900" cy="286025"/>
          </a:xfrm>
        </p:grpSpPr>
        <p:sp>
          <p:nvSpPr>
            <p:cNvPr id="1170" name="Google Shape;1170;p37"/>
            <p:cNvSpPr/>
            <p:nvPr/>
          </p:nvSpPr>
          <p:spPr>
            <a:xfrm rot="5400000">
              <a:off x="73416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 rot="5400000">
              <a:off x="73416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 rot="5400000">
              <a:off x="58161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 rot="5400000">
              <a:off x="58161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 rot="5400000">
              <a:off x="42906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 rot="5400000">
              <a:off x="42906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4BB18ED-36FB-8CD1-BB41-9269E385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8500025B-E4AE-A7F0-F07C-824717F20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1066978"/>
            <a:ext cx="6309421" cy="4324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Ferramentas de comunicação utilizadas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1125FF33-26D4-108F-3C4B-7F6249095AC0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E27355E9-B87D-F897-08C2-4A670A31E791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52295D39-B5A6-398A-8895-AA100180DEF9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5A432D54-6B6B-73E5-943D-6A45C8406BDF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113FF231-D5A3-4EC8-4565-8FC2B270449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D6BFE786-8718-4420-95F6-4F84F96AEF8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4D4A12E5-E9B5-857F-6555-11AAE4C08EB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679D5A36-716D-3E55-42E5-CF7B03CB565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1F2AFD3A-CC34-2DBF-FF13-C54F291E00FF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232BBED8-450E-E9C6-470E-DE98E147EFEB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9C930320-7E52-2A29-025D-41F707420EA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3ABBB291-D8AA-498B-AB27-785EE72D666A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087FED25-C4C1-619C-446E-A5D840D203C8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91C995C4-0C66-C3A7-1F32-7DBA2488E27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CA5D0940-F6FD-FC67-F730-DAA5C01F6ABB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D513D093-8243-1BB3-C1E7-25AD8AD7529E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8C8ED5EA-4624-1B27-8360-2972E58F36B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01085EF3-A327-7BEC-C0CB-6605B63AD8EA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4E1CA56D-A6CD-35A3-5099-BB99127BDF36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5C63B9E4-16CC-A1A1-AED8-72468263673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55174565-D2D8-B9EC-B0DA-495E3421319F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7D4426D1-5B57-51E2-D10A-9410ADC90E1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D3ED4185-E993-0352-E14C-0D5691BBBA2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32F39D46-55B8-FD66-49AC-ADDCD7BC68A9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F54A8038-2E04-55B9-04CB-B384493E699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9803A5EE-8DC1-82C3-8659-D4F6B09366B1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DFE5B77A-1E1F-2600-D1A5-239FB16C387D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ABCA484A-655E-9CEE-1AA8-415D3F4036CB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E9F1FF76-631D-1B04-FABA-C8178746C617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6E0E0DB5-5A6F-0A4A-B2C1-C118BEB003C5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7D8C52EB-8E33-05D1-6E4C-CE3D976E93F6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F78E06D6-3428-2FF2-0F98-B36584BA770F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74DB8C64-7130-4EBF-2F2A-F8F68AB3B06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97CD1150-6639-B67F-42BD-C53DB4855933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69278C1F-E89C-C14D-9F62-4E8C7F2378F0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31676C97-9E9D-627C-4AE5-524A7F8D8A06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111ABD34-1084-608A-63B3-0F39B7E2F8C4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90F68686-7D36-D3F5-6096-622903F7AB23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7D5BA5D8-87E3-3AB2-BB18-79391490B5B2}"/>
              </a:ext>
            </a:extLst>
          </p:cNvPr>
          <p:cNvSpPr txBox="1">
            <a:spLocks/>
          </p:cNvSpPr>
          <p:nvPr/>
        </p:nvSpPr>
        <p:spPr>
          <a:xfrm>
            <a:off x="4016967" y="602809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17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92793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6"/>
          <p:cNvSpPr txBox="1">
            <a:spLocks noGrp="1"/>
          </p:cNvSpPr>
          <p:nvPr>
            <p:ph type="subTitle" idx="4294967295"/>
          </p:nvPr>
        </p:nvSpPr>
        <p:spPr>
          <a:xfrm>
            <a:off x="952459" y="883889"/>
            <a:ext cx="38085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400">
                <a:solidFill>
                  <a:schemeClr val="tx1"/>
                </a:solidFill>
                <a:latin typeface="Kanit Medium"/>
              </a:rPr>
              <a:t>E-mail:</a:t>
            </a:r>
            <a:r>
              <a:rPr lang="pt-PT">
                <a:solidFill>
                  <a:schemeClr val="tx1"/>
                </a:solidFill>
              </a:rPr>
              <a:t> Uma ferramenta de comunicação por escrito amplamente utilizada para comunicações formais e informais.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sz="1400" dirty="0">
                <a:solidFill>
                  <a:schemeClr val="tx1"/>
                </a:solidFill>
                <a:latin typeface="Kanit Medium"/>
              </a:rPr>
              <a:t>Mensagens Instantâneas:</a:t>
            </a:r>
            <a:r>
              <a:rPr lang="pt-PT" dirty="0">
                <a:solidFill>
                  <a:schemeClr val="tx1"/>
                </a:solidFill>
                <a:latin typeface="Kanit Medium"/>
              </a:rPr>
              <a:t> </a:t>
            </a:r>
            <a:r>
              <a:rPr lang="pt-PT" dirty="0">
                <a:solidFill>
                  <a:schemeClr val="tx1"/>
                </a:solidFill>
              </a:rPr>
              <a:t>Plataformas de mensagens instantâneas para comunicação rápida e em tempo real entre membros da equipe.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sz="1400" dirty="0">
                <a:solidFill>
                  <a:schemeClr val="tx1"/>
                </a:solidFill>
                <a:latin typeface="Kanit Medium"/>
              </a:rPr>
              <a:t>Videoconferência:</a:t>
            </a:r>
            <a:r>
              <a:rPr lang="pt-PT" dirty="0">
                <a:solidFill>
                  <a:schemeClr val="tx1"/>
                </a:solidFill>
              </a:rPr>
              <a:t> Ferramentas para reuniões virtuais e videoconferências, permitindo comunicação face a face, mesmo à distância.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sz="1400" dirty="0">
                <a:solidFill>
                  <a:schemeClr val="tx1"/>
                </a:solidFill>
                <a:latin typeface="Kanit Medium"/>
              </a:rPr>
              <a:t>Intranet:</a:t>
            </a:r>
            <a:r>
              <a:rPr lang="pt-PT" dirty="0">
                <a:solidFill>
                  <a:schemeClr val="tx1"/>
                </a:solidFill>
              </a:rPr>
              <a:t> Uma rede interna de comunicação online que pode incluir informações, recursos e colaboração entre funcionários.</a:t>
            </a:r>
          </a:p>
        </p:txBody>
      </p:sp>
      <p:grpSp>
        <p:nvGrpSpPr>
          <p:cNvPr id="1438" name="Google Shape;1438;p46"/>
          <p:cNvGrpSpPr/>
          <p:nvPr/>
        </p:nvGrpSpPr>
        <p:grpSpPr>
          <a:xfrm>
            <a:off x="279705" y="534091"/>
            <a:ext cx="294515" cy="349897"/>
            <a:chOff x="1430832" y="2773689"/>
            <a:chExt cx="294515" cy="349897"/>
          </a:xfrm>
        </p:grpSpPr>
        <p:sp>
          <p:nvSpPr>
            <p:cNvPr id="1439" name="Google Shape;1439;p46"/>
            <p:cNvSpPr/>
            <p:nvPr/>
          </p:nvSpPr>
          <p:spPr>
            <a:xfrm>
              <a:off x="1430832" y="2794996"/>
              <a:ext cx="90062" cy="149648"/>
            </a:xfrm>
            <a:custGeom>
              <a:avLst/>
              <a:gdLst/>
              <a:ahLst/>
              <a:cxnLst/>
              <a:rect l="l" t="t" r="r" b="b"/>
              <a:pathLst>
                <a:path w="3428" h="5696" extrusionOk="0">
                  <a:moveTo>
                    <a:pt x="604" y="1"/>
                  </a:moveTo>
                  <a:cubicBezTo>
                    <a:pt x="271" y="1"/>
                    <a:pt x="1" y="271"/>
                    <a:pt x="8" y="597"/>
                  </a:cubicBezTo>
                  <a:lnTo>
                    <a:pt x="8" y="1423"/>
                  </a:lnTo>
                  <a:cubicBezTo>
                    <a:pt x="8" y="3406"/>
                    <a:pt x="1020" y="3816"/>
                    <a:pt x="1839" y="4149"/>
                  </a:cubicBezTo>
                  <a:cubicBezTo>
                    <a:pt x="2290" y="4336"/>
                    <a:pt x="2685" y="4495"/>
                    <a:pt x="2879" y="4891"/>
                  </a:cubicBezTo>
                  <a:cubicBezTo>
                    <a:pt x="2935" y="4981"/>
                    <a:pt x="2921" y="5106"/>
                    <a:pt x="2844" y="5182"/>
                  </a:cubicBezTo>
                  <a:cubicBezTo>
                    <a:pt x="2770" y="5257"/>
                    <a:pt x="2670" y="5299"/>
                    <a:pt x="2568" y="5299"/>
                  </a:cubicBezTo>
                  <a:cubicBezTo>
                    <a:pt x="2528" y="5299"/>
                    <a:pt x="2488" y="5293"/>
                    <a:pt x="2449" y="5279"/>
                  </a:cubicBezTo>
                  <a:cubicBezTo>
                    <a:pt x="2303" y="5217"/>
                    <a:pt x="2283" y="5043"/>
                    <a:pt x="2290" y="4905"/>
                  </a:cubicBezTo>
                  <a:cubicBezTo>
                    <a:pt x="2297" y="4768"/>
                    <a:pt x="2193" y="4696"/>
                    <a:pt x="2091" y="4696"/>
                  </a:cubicBezTo>
                  <a:cubicBezTo>
                    <a:pt x="1996" y="4696"/>
                    <a:pt x="1901" y="4757"/>
                    <a:pt x="1894" y="4884"/>
                  </a:cubicBezTo>
                  <a:cubicBezTo>
                    <a:pt x="1887" y="5057"/>
                    <a:pt x="1908" y="5480"/>
                    <a:pt x="2290" y="5640"/>
                  </a:cubicBezTo>
                  <a:cubicBezTo>
                    <a:pt x="2373" y="5681"/>
                    <a:pt x="2470" y="5695"/>
                    <a:pt x="2560" y="5695"/>
                  </a:cubicBezTo>
                  <a:cubicBezTo>
                    <a:pt x="2775" y="5695"/>
                    <a:pt x="2983" y="5605"/>
                    <a:pt x="3136" y="5453"/>
                  </a:cubicBezTo>
                  <a:cubicBezTo>
                    <a:pt x="3323" y="5258"/>
                    <a:pt x="3365" y="4960"/>
                    <a:pt x="3240" y="4717"/>
                  </a:cubicBezTo>
                  <a:cubicBezTo>
                    <a:pt x="2983" y="4183"/>
                    <a:pt x="2477" y="3982"/>
                    <a:pt x="1984" y="3781"/>
                  </a:cubicBezTo>
                  <a:cubicBezTo>
                    <a:pt x="1596" y="3628"/>
                    <a:pt x="1194" y="3462"/>
                    <a:pt x="902" y="3136"/>
                  </a:cubicBezTo>
                  <a:cubicBezTo>
                    <a:pt x="562" y="2761"/>
                    <a:pt x="403" y="2199"/>
                    <a:pt x="403" y="1423"/>
                  </a:cubicBezTo>
                  <a:lnTo>
                    <a:pt x="403" y="597"/>
                  </a:lnTo>
                  <a:cubicBezTo>
                    <a:pt x="403" y="486"/>
                    <a:pt x="493" y="396"/>
                    <a:pt x="604" y="396"/>
                  </a:cubicBezTo>
                  <a:cubicBezTo>
                    <a:pt x="916" y="403"/>
                    <a:pt x="1208" y="556"/>
                    <a:pt x="1381" y="812"/>
                  </a:cubicBezTo>
                  <a:lnTo>
                    <a:pt x="1534" y="1034"/>
                  </a:lnTo>
                  <a:cubicBezTo>
                    <a:pt x="1693" y="1270"/>
                    <a:pt x="1964" y="1409"/>
                    <a:pt x="2241" y="1409"/>
                  </a:cubicBezTo>
                  <a:lnTo>
                    <a:pt x="3170" y="1409"/>
                  </a:lnTo>
                  <a:cubicBezTo>
                    <a:pt x="3427" y="1409"/>
                    <a:pt x="3427" y="1013"/>
                    <a:pt x="3170" y="1013"/>
                  </a:cubicBezTo>
                  <a:lnTo>
                    <a:pt x="2241" y="1013"/>
                  </a:lnTo>
                  <a:cubicBezTo>
                    <a:pt x="2088" y="1013"/>
                    <a:pt x="1950" y="937"/>
                    <a:pt x="1860" y="812"/>
                  </a:cubicBezTo>
                  <a:lnTo>
                    <a:pt x="1707" y="590"/>
                  </a:lnTo>
                  <a:cubicBezTo>
                    <a:pt x="1457" y="223"/>
                    <a:pt x="1041" y="8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1635127" y="2795180"/>
              <a:ext cx="90220" cy="149464"/>
            </a:xfrm>
            <a:custGeom>
              <a:avLst/>
              <a:gdLst/>
              <a:ahLst/>
              <a:cxnLst/>
              <a:rect l="l" t="t" r="r" b="b"/>
              <a:pathLst>
                <a:path w="3434" h="5689" extrusionOk="0">
                  <a:moveTo>
                    <a:pt x="2837" y="1"/>
                  </a:moveTo>
                  <a:cubicBezTo>
                    <a:pt x="2393" y="1"/>
                    <a:pt x="1977" y="216"/>
                    <a:pt x="1727" y="583"/>
                  </a:cubicBezTo>
                  <a:lnTo>
                    <a:pt x="1575" y="805"/>
                  </a:lnTo>
                  <a:cubicBezTo>
                    <a:pt x="1484" y="930"/>
                    <a:pt x="1346" y="1006"/>
                    <a:pt x="1193" y="1006"/>
                  </a:cubicBezTo>
                  <a:lnTo>
                    <a:pt x="264" y="1006"/>
                  </a:lnTo>
                  <a:cubicBezTo>
                    <a:pt x="0" y="1006"/>
                    <a:pt x="0" y="1402"/>
                    <a:pt x="264" y="1402"/>
                  </a:cubicBezTo>
                  <a:lnTo>
                    <a:pt x="1193" y="1402"/>
                  </a:lnTo>
                  <a:cubicBezTo>
                    <a:pt x="1477" y="1402"/>
                    <a:pt x="1741" y="1263"/>
                    <a:pt x="1901" y="1027"/>
                  </a:cubicBezTo>
                  <a:lnTo>
                    <a:pt x="2060" y="805"/>
                  </a:lnTo>
                  <a:cubicBezTo>
                    <a:pt x="2234" y="549"/>
                    <a:pt x="2525" y="396"/>
                    <a:pt x="2837" y="396"/>
                  </a:cubicBezTo>
                  <a:cubicBezTo>
                    <a:pt x="2948" y="396"/>
                    <a:pt x="3038" y="486"/>
                    <a:pt x="3038" y="597"/>
                  </a:cubicBezTo>
                  <a:lnTo>
                    <a:pt x="3038" y="1423"/>
                  </a:lnTo>
                  <a:cubicBezTo>
                    <a:pt x="3038" y="2192"/>
                    <a:pt x="2872" y="2754"/>
                    <a:pt x="2539" y="3129"/>
                  </a:cubicBezTo>
                  <a:cubicBezTo>
                    <a:pt x="2240" y="3455"/>
                    <a:pt x="1838" y="3621"/>
                    <a:pt x="1450" y="3781"/>
                  </a:cubicBezTo>
                  <a:cubicBezTo>
                    <a:pt x="964" y="3975"/>
                    <a:pt x="465" y="4183"/>
                    <a:pt x="201" y="4710"/>
                  </a:cubicBezTo>
                  <a:cubicBezTo>
                    <a:pt x="69" y="4953"/>
                    <a:pt x="118" y="5251"/>
                    <a:pt x="305" y="5446"/>
                  </a:cubicBezTo>
                  <a:cubicBezTo>
                    <a:pt x="458" y="5605"/>
                    <a:pt x="659" y="5688"/>
                    <a:pt x="874" y="5688"/>
                  </a:cubicBezTo>
                  <a:cubicBezTo>
                    <a:pt x="971" y="5688"/>
                    <a:pt x="1061" y="5674"/>
                    <a:pt x="1145" y="5633"/>
                  </a:cubicBezTo>
                  <a:cubicBezTo>
                    <a:pt x="1526" y="5473"/>
                    <a:pt x="1554" y="5050"/>
                    <a:pt x="1540" y="4877"/>
                  </a:cubicBezTo>
                  <a:cubicBezTo>
                    <a:pt x="1537" y="4750"/>
                    <a:pt x="1444" y="4689"/>
                    <a:pt x="1349" y="4689"/>
                  </a:cubicBezTo>
                  <a:cubicBezTo>
                    <a:pt x="1246" y="4689"/>
                    <a:pt x="1141" y="4761"/>
                    <a:pt x="1145" y="4898"/>
                  </a:cubicBezTo>
                  <a:cubicBezTo>
                    <a:pt x="1151" y="5036"/>
                    <a:pt x="1131" y="5210"/>
                    <a:pt x="992" y="5272"/>
                  </a:cubicBezTo>
                  <a:cubicBezTo>
                    <a:pt x="953" y="5286"/>
                    <a:pt x="912" y="5292"/>
                    <a:pt x="872" y="5292"/>
                  </a:cubicBezTo>
                  <a:cubicBezTo>
                    <a:pt x="768" y="5292"/>
                    <a:pt x="666" y="5250"/>
                    <a:pt x="597" y="5175"/>
                  </a:cubicBezTo>
                  <a:cubicBezTo>
                    <a:pt x="513" y="5099"/>
                    <a:pt x="499" y="4974"/>
                    <a:pt x="562" y="4884"/>
                  </a:cubicBezTo>
                  <a:cubicBezTo>
                    <a:pt x="749" y="4495"/>
                    <a:pt x="1145" y="4329"/>
                    <a:pt x="1602" y="4148"/>
                  </a:cubicBezTo>
                  <a:cubicBezTo>
                    <a:pt x="2414" y="3816"/>
                    <a:pt x="3433" y="3399"/>
                    <a:pt x="3433" y="1423"/>
                  </a:cubicBezTo>
                  <a:lnTo>
                    <a:pt x="3433" y="597"/>
                  </a:lnTo>
                  <a:cubicBezTo>
                    <a:pt x="3433" y="264"/>
                    <a:pt x="3163" y="1"/>
                    <a:pt x="2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1566609" y="2972861"/>
              <a:ext cx="22988" cy="104249"/>
            </a:xfrm>
            <a:custGeom>
              <a:avLst/>
              <a:gdLst/>
              <a:ahLst/>
              <a:cxnLst/>
              <a:rect l="l" t="t" r="r" b="b"/>
              <a:pathLst>
                <a:path w="875" h="3968" extrusionOk="0">
                  <a:moveTo>
                    <a:pt x="0" y="0"/>
                  </a:moveTo>
                  <a:lnTo>
                    <a:pt x="0" y="3968"/>
                  </a:lnTo>
                  <a:lnTo>
                    <a:pt x="874" y="3968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1493703" y="2785354"/>
              <a:ext cx="168775" cy="206108"/>
            </a:xfrm>
            <a:custGeom>
              <a:avLst/>
              <a:gdLst/>
              <a:ahLst/>
              <a:cxnLst/>
              <a:rect l="l" t="t" r="r" b="b"/>
              <a:pathLst>
                <a:path w="6424" h="7845" extrusionOk="0">
                  <a:moveTo>
                    <a:pt x="1" y="0"/>
                  </a:moveTo>
                  <a:lnTo>
                    <a:pt x="1" y="2573"/>
                  </a:lnTo>
                  <a:cubicBezTo>
                    <a:pt x="8" y="4398"/>
                    <a:pt x="875" y="6118"/>
                    <a:pt x="2345" y="7200"/>
                  </a:cubicBezTo>
                  <a:lnTo>
                    <a:pt x="3219" y="7845"/>
                  </a:lnTo>
                  <a:lnTo>
                    <a:pt x="4086" y="7200"/>
                  </a:lnTo>
                  <a:cubicBezTo>
                    <a:pt x="5556" y="6111"/>
                    <a:pt x="6424" y="4398"/>
                    <a:pt x="6424" y="2573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1562037" y="2785354"/>
              <a:ext cx="100440" cy="206108"/>
            </a:xfrm>
            <a:custGeom>
              <a:avLst/>
              <a:gdLst/>
              <a:ahLst/>
              <a:cxnLst/>
              <a:rect l="l" t="t" r="r" b="b"/>
              <a:pathLst>
                <a:path w="3823" h="7845" extrusionOk="0">
                  <a:moveTo>
                    <a:pt x="2609" y="0"/>
                  </a:moveTo>
                  <a:lnTo>
                    <a:pt x="2609" y="2573"/>
                  </a:lnTo>
                  <a:cubicBezTo>
                    <a:pt x="2609" y="4398"/>
                    <a:pt x="1735" y="6118"/>
                    <a:pt x="264" y="7200"/>
                  </a:cubicBezTo>
                  <a:lnTo>
                    <a:pt x="1" y="7394"/>
                  </a:lnTo>
                  <a:lnTo>
                    <a:pt x="611" y="7845"/>
                  </a:lnTo>
                  <a:lnTo>
                    <a:pt x="1485" y="7200"/>
                  </a:lnTo>
                  <a:cubicBezTo>
                    <a:pt x="2955" y="6111"/>
                    <a:pt x="3823" y="4398"/>
                    <a:pt x="3823" y="2573"/>
                  </a:cubicBezTo>
                  <a:lnTo>
                    <a:pt x="3823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1482773" y="2773689"/>
              <a:ext cx="190817" cy="23172"/>
            </a:xfrm>
            <a:custGeom>
              <a:avLst/>
              <a:gdLst/>
              <a:ahLst/>
              <a:cxnLst/>
              <a:rect l="l" t="t" r="r" b="b"/>
              <a:pathLst>
                <a:path w="7263" h="882" extrusionOk="0">
                  <a:moveTo>
                    <a:pt x="181" y="0"/>
                  </a:moveTo>
                  <a:cubicBezTo>
                    <a:pt x="84" y="0"/>
                    <a:pt x="0" y="83"/>
                    <a:pt x="0" y="181"/>
                  </a:cubicBezTo>
                  <a:lnTo>
                    <a:pt x="0" y="701"/>
                  </a:lnTo>
                  <a:cubicBezTo>
                    <a:pt x="0" y="805"/>
                    <a:pt x="84" y="881"/>
                    <a:pt x="181" y="881"/>
                  </a:cubicBezTo>
                  <a:lnTo>
                    <a:pt x="7075" y="881"/>
                  </a:lnTo>
                  <a:cubicBezTo>
                    <a:pt x="7079" y="881"/>
                    <a:pt x="7083" y="881"/>
                    <a:pt x="7087" y="881"/>
                  </a:cubicBezTo>
                  <a:cubicBezTo>
                    <a:pt x="7179" y="881"/>
                    <a:pt x="7256" y="801"/>
                    <a:pt x="7263" y="708"/>
                  </a:cubicBezTo>
                  <a:lnTo>
                    <a:pt x="7263" y="187"/>
                  </a:lnTo>
                  <a:cubicBezTo>
                    <a:pt x="7263" y="83"/>
                    <a:pt x="7179" y="0"/>
                    <a:pt x="7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1641669" y="2773689"/>
              <a:ext cx="31921" cy="23172"/>
            </a:xfrm>
            <a:custGeom>
              <a:avLst/>
              <a:gdLst/>
              <a:ahLst/>
              <a:cxnLst/>
              <a:rect l="l" t="t" r="r" b="b"/>
              <a:pathLst>
                <a:path w="1215" h="882" extrusionOk="0">
                  <a:moveTo>
                    <a:pt x="1" y="0"/>
                  </a:moveTo>
                  <a:lnTo>
                    <a:pt x="1" y="881"/>
                  </a:lnTo>
                  <a:lnTo>
                    <a:pt x="1020" y="881"/>
                  </a:lnTo>
                  <a:cubicBezTo>
                    <a:pt x="1024" y="881"/>
                    <a:pt x="1029" y="881"/>
                    <a:pt x="1033" y="881"/>
                  </a:cubicBezTo>
                  <a:cubicBezTo>
                    <a:pt x="1131" y="881"/>
                    <a:pt x="1208" y="801"/>
                    <a:pt x="1215" y="708"/>
                  </a:cubicBezTo>
                  <a:lnTo>
                    <a:pt x="1215" y="187"/>
                  </a:lnTo>
                  <a:cubicBezTo>
                    <a:pt x="1215" y="83"/>
                    <a:pt x="1124" y="0"/>
                    <a:pt x="1027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1536343" y="2836060"/>
              <a:ext cx="83494" cy="78975"/>
            </a:xfrm>
            <a:custGeom>
              <a:avLst/>
              <a:gdLst/>
              <a:ahLst/>
              <a:cxnLst/>
              <a:rect l="l" t="t" r="r" b="b"/>
              <a:pathLst>
                <a:path w="3178" h="3006" extrusionOk="0">
                  <a:moveTo>
                    <a:pt x="1589" y="0"/>
                  </a:moveTo>
                  <a:cubicBezTo>
                    <a:pt x="1575" y="0"/>
                    <a:pt x="1561" y="9"/>
                    <a:pt x="1554" y="26"/>
                  </a:cubicBezTo>
                  <a:lnTo>
                    <a:pt x="1097" y="949"/>
                  </a:lnTo>
                  <a:cubicBezTo>
                    <a:pt x="1090" y="956"/>
                    <a:pt x="1083" y="969"/>
                    <a:pt x="1069" y="969"/>
                  </a:cubicBezTo>
                  <a:lnTo>
                    <a:pt x="49" y="1115"/>
                  </a:lnTo>
                  <a:cubicBezTo>
                    <a:pt x="15" y="1122"/>
                    <a:pt x="1" y="1164"/>
                    <a:pt x="28" y="1184"/>
                  </a:cubicBezTo>
                  <a:lnTo>
                    <a:pt x="764" y="1906"/>
                  </a:lnTo>
                  <a:cubicBezTo>
                    <a:pt x="771" y="1913"/>
                    <a:pt x="778" y="1927"/>
                    <a:pt x="778" y="1940"/>
                  </a:cubicBezTo>
                  <a:lnTo>
                    <a:pt x="604" y="2953"/>
                  </a:lnTo>
                  <a:cubicBezTo>
                    <a:pt x="598" y="2982"/>
                    <a:pt x="621" y="3005"/>
                    <a:pt x="644" y="3005"/>
                  </a:cubicBezTo>
                  <a:cubicBezTo>
                    <a:pt x="649" y="3005"/>
                    <a:pt x="655" y="3004"/>
                    <a:pt x="660" y="3002"/>
                  </a:cubicBezTo>
                  <a:lnTo>
                    <a:pt x="1568" y="2516"/>
                  </a:lnTo>
                  <a:cubicBezTo>
                    <a:pt x="1575" y="2513"/>
                    <a:pt x="1582" y="2511"/>
                    <a:pt x="1589" y="2511"/>
                  </a:cubicBezTo>
                  <a:cubicBezTo>
                    <a:pt x="1596" y="2511"/>
                    <a:pt x="1603" y="2513"/>
                    <a:pt x="1610" y="2516"/>
                  </a:cubicBezTo>
                  <a:lnTo>
                    <a:pt x="2519" y="3002"/>
                  </a:lnTo>
                  <a:cubicBezTo>
                    <a:pt x="2525" y="3004"/>
                    <a:pt x="2531" y="3005"/>
                    <a:pt x="2537" y="3005"/>
                  </a:cubicBezTo>
                  <a:cubicBezTo>
                    <a:pt x="2564" y="3005"/>
                    <a:pt x="2587" y="2982"/>
                    <a:pt x="2581" y="2953"/>
                  </a:cubicBezTo>
                  <a:lnTo>
                    <a:pt x="2408" y="1940"/>
                  </a:lnTo>
                  <a:cubicBezTo>
                    <a:pt x="2401" y="1927"/>
                    <a:pt x="2408" y="1913"/>
                    <a:pt x="2414" y="1906"/>
                  </a:cubicBezTo>
                  <a:lnTo>
                    <a:pt x="3157" y="1184"/>
                  </a:lnTo>
                  <a:cubicBezTo>
                    <a:pt x="3177" y="1164"/>
                    <a:pt x="3164" y="1122"/>
                    <a:pt x="3129" y="1115"/>
                  </a:cubicBezTo>
                  <a:lnTo>
                    <a:pt x="2109" y="969"/>
                  </a:lnTo>
                  <a:cubicBezTo>
                    <a:pt x="2095" y="969"/>
                    <a:pt x="2088" y="956"/>
                    <a:pt x="2082" y="949"/>
                  </a:cubicBezTo>
                  <a:lnTo>
                    <a:pt x="1624" y="26"/>
                  </a:lnTo>
                  <a:cubicBezTo>
                    <a:pt x="1617" y="9"/>
                    <a:pt x="1603" y="0"/>
                    <a:pt x="1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1556205" y="2977958"/>
              <a:ext cx="43770" cy="21543"/>
            </a:xfrm>
            <a:custGeom>
              <a:avLst/>
              <a:gdLst/>
              <a:ahLst/>
              <a:cxnLst/>
              <a:rect l="l" t="t" r="r" b="b"/>
              <a:pathLst>
                <a:path w="1666" h="820" extrusionOk="0">
                  <a:moveTo>
                    <a:pt x="341" y="1"/>
                  </a:moveTo>
                  <a:cubicBezTo>
                    <a:pt x="153" y="1"/>
                    <a:pt x="1" y="153"/>
                    <a:pt x="1" y="340"/>
                  </a:cubicBezTo>
                  <a:lnTo>
                    <a:pt x="1" y="486"/>
                  </a:lnTo>
                  <a:cubicBezTo>
                    <a:pt x="1" y="666"/>
                    <a:pt x="153" y="819"/>
                    <a:pt x="341" y="819"/>
                  </a:cubicBezTo>
                  <a:lnTo>
                    <a:pt x="1326" y="819"/>
                  </a:lnTo>
                  <a:cubicBezTo>
                    <a:pt x="1513" y="819"/>
                    <a:pt x="1665" y="666"/>
                    <a:pt x="1665" y="486"/>
                  </a:cubicBezTo>
                  <a:lnTo>
                    <a:pt x="1665" y="340"/>
                  </a:lnTo>
                  <a:cubicBezTo>
                    <a:pt x="1665" y="153"/>
                    <a:pt x="1513" y="1"/>
                    <a:pt x="1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1533427" y="3061609"/>
              <a:ext cx="89326" cy="30818"/>
            </a:xfrm>
            <a:custGeom>
              <a:avLst/>
              <a:gdLst/>
              <a:ahLst/>
              <a:cxnLst/>
              <a:rect l="l" t="t" r="r" b="b"/>
              <a:pathLst>
                <a:path w="3400" h="1173" extrusionOk="0">
                  <a:moveTo>
                    <a:pt x="452" y="0"/>
                  </a:moveTo>
                  <a:cubicBezTo>
                    <a:pt x="202" y="0"/>
                    <a:pt x="1" y="201"/>
                    <a:pt x="1" y="451"/>
                  </a:cubicBezTo>
                  <a:lnTo>
                    <a:pt x="1" y="1173"/>
                  </a:lnTo>
                  <a:lnTo>
                    <a:pt x="3399" y="1173"/>
                  </a:lnTo>
                  <a:lnTo>
                    <a:pt x="3399" y="451"/>
                  </a:lnTo>
                  <a:cubicBezTo>
                    <a:pt x="3399" y="201"/>
                    <a:pt x="3198" y="0"/>
                    <a:pt x="2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1591200" y="3061609"/>
              <a:ext cx="31737" cy="30818"/>
            </a:xfrm>
            <a:custGeom>
              <a:avLst/>
              <a:gdLst/>
              <a:ahLst/>
              <a:cxnLst/>
              <a:rect l="l" t="t" r="r" b="b"/>
              <a:pathLst>
                <a:path w="1208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207" y="1173"/>
                  </a:lnTo>
                  <a:lnTo>
                    <a:pt x="1207" y="451"/>
                  </a:lnTo>
                  <a:cubicBezTo>
                    <a:pt x="1200" y="201"/>
                    <a:pt x="999" y="0"/>
                    <a:pt x="750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1501006" y="3084756"/>
              <a:ext cx="154193" cy="38831"/>
            </a:xfrm>
            <a:custGeom>
              <a:avLst/>
              <a:gdLst/>
              <a:ahLst/>
              <a:cxnLst/>
              <a:rect l="l" t="t" r="r" b="b"/>
              <a:pathLst>
                <a:path w="5869" h="1478" extrusionOk="0">
                  <a:moveTo>
                    <a:pt x="472" y="0"/>
                  </a:moveTo>
                  <a:cubicBezTo>
                    <a:pt x="354" y="0"/>
                    <a:pt x="250" y="90"/>
                    <a:pt x="222" y="208"/>
                  </a:cubicBezTo>
                  <a:lnTo>
                    <a:pt x="35" y="1179"/>
                  </a:lnTo>
                  <a:cubicBezTo>
                    <a:pt x="0" y="1332"/>
                    <a:pt x="125" y="1478"/>
                    <a:pt x="284" y="1478"/>
                  </a:cubicBezTo>
                  <a:lnTo>
                    <a:pt x="5591" y="1478"/>
                  </a:lnTo>
                  <a:cubicBezTo>
                    <a:pt x="5750" y="1478"/>
                    <a:pt x="5868" y="1332"/>
                    <a:pt x="5833" y="1179"/>
                  </a:cubicBezTo>
                  <a:lnTo>
                    <a:pt x="5646" y="208"/>
                  </a:lnTo>
                  <a:cubicBezTo>
                    <a:pt x="5618" y="90"/>
                    <a:pt x="5514" y="0"/>
                    <a:pt x="5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1616159" y="3084756"/>
              <a:ext cx="38857" cy="38647"/>
            </a:xfrm>
            <a:custGeom>
              <a:avLst/>
              <a:gdLst/>
              <a:ahLst/>
              <a:cxnLst/>
              <a:rect l="l" t="t" r="r" b="b"/>
              <a:pathLst>
                <a:path w="1479" h="1471" extrusionOk="0">
                  <a:moveTo>
                    <a:pt x="1" y="0"/>
                  </a:moveTo>
                  <a:lnTo>
                    <a:pt x="292" y="1471"/>
                  </a:lnTo>
                  <a:lnTo>
                    <a:pt x="1208" y="1471"/>
                  </a:lnTo>
                  <a:cubicBezTo>
                    <a:pt x="1360" y="1471"/>
                    <a:pt x="1478" y="1332"/>
                    <a:pt x="1450" y="1179"/>
                  </a:cubicBezTo>
                  <a:lnTo>
                    <a:pt x="1263" y="201"/>
                  </a:lnTo>
                  <a:cubicBezTo>
                    <a:pt x="1242" y="83"/>
                    <a:pt x="1138" y="0"/>
                    <a:pt x="1013" y="0"/>
                  </a:cubicBez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435;p46">
            <a:extLst>
              <a:ext uri="{FF2B5EF4-FFF2-40B4-BE49-F238E27FC236}">
                <a16:creationId xmlns:a16="http://schemas.microsoft.com/office/drawing/2014/main" id="{9AE33BF7-F54B-D4DE-BDED-1277DC175ED0}"/>
              </a:ext>
            </a:extLst>
          </p:cNvPr>
          <p:cNvSpPr txBox="1">
            <a:spLocks/>
          </p:cNvSpPr>
          <p:nvPr/>
        </p:nvSpPr>
        <p:spPr>
          <a:xfrm>
            <a:off x="4572474" y="681032"/>
            <a:ext cx="38085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endParaRPr lang="pt-BR" dirty="0"/>
          </a:p>
          <a:p>
            <a:r>
              <a:rPr lang="pt-BR" sz="1400" dirty="0">
                <a:latin typeface="Kanit Medium"/>
              </a:rPr>
              <a:t>Plataformas Colaborativas:</a:t>
            </a:r>
            <a:r>
              <a:rPr lang="pt-BR" dirty="0"/>
              <a:t> Ferramentas que permitem a colaboração em tempo real em documentos e projetos.</a:t>
            </a:r>
            <a:endParaRPr lang="pt-BR"/>
          </a:p>
          <a:p>
            <a:endParaRPr lang="pt-BR" dirty="0"/>
          </a:p>
          <a:p>
            <a:r>
              <a:rPr lang="pt-BR" sz="1400" dirty="0">
                <a:latin typeface="Kanit Medium"/>
              </a:rPr>
              <a:t>Redes Sociais Corporativas:</a:t>
            </a:r>
            <a:r>
              <a:rPr lang="pt-BR" dirty="0"/>
              <a:t> Algumas empresas utilizam plataformas semelhantes a redes sociais internas para promover a comunicação e colaboração.</a:t>
            </a:r>
          </a:p>
          <a:p>
            <a:endParaRPr lang="pt-BR" dirty="0"/>
          </a:p>
          <a:p>
            <a:r>
              <a:rPr lang="pt-BR" sz="1400" dirty="0">
                <a:latin typeface="Kanit Medium"/>
              </a:rPr>
              <a:t>Ferramentas de Gerenciamento de Projetos:</a:t>
            </a:r>
            <a:r>
              <a:rPr lang="pt-BR" dirty="0"/>
              <a:t> Para coordenar atividades e tarefas entre membros da </a:t>
            </a:r>
            <a:r>
              <a:rPr lang="pt-BR"/>
              <a:t>equipe.</a:t>
            </a:r>
          </a:p>
          <a:p>
            <a:endParaRPr lang="pt-BR" dirty="0"/>
          </a:p>
          <a:p>
            <a:r>
              <a:rPr lang="pt-BR" sz="1400" dirty="0">
                <a:latin typeface="Kanit Medium"/>
              </a:rPr>
              <a:t> </a:t>
            </a:r>
            <a:r>
              <a:rPr lang="pt-BR" sz="1400">
                <a:latin typeface="Kanit Medium"/>
              </a:rPr>
              <a:t>Sistemas de </a:t>
            </a:r>
            <a:r>
              <a:rPr lang="pt-BR" sz="1400" dirty="0">
                <a:latin typeface="Kanit Medium"/>
              </a:rPr>
              <a:t>Comunicação Unificada:</a:t>
            </a:r>
            <a:r>
              <a:rPr lang="pt-BR" dirty="0"/>
              <a:t> Integrando várias formas de comunicação, como voz, vídeo e mensagens.</a:t>
            </a:r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B57C6B5E-6DD8-B90D-7F9D-FBD7C19A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3F0E3EAC-1E57-CB6D-B325-C61C0C95B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1383619"/>
            <a:ext cx="6309421" cy="4007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Barreiras de comunicação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3111D185-AE6F-AFF3-160B-E947A17F8960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6F1ED40E-5774-A4B4-F268-541D9F51394F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855F4C1A-5863-8E77-B10D-9C6D68E45A92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F6EEE983-B2EF-2DF4-6E59-4FF0F42D1A3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4694AF25-C228-EE12-ACA0-71BEDA40612E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2F02B176-5A9A-6876-D155-A5048AB66470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0B3BAC01-AED2-1307-1E2E-A8906E48F2D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52EB9A57-CBE6-4CE1-3F23-CFF091909A80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910B650D-AC7F-CB0D-27DE-07010A21221E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5CFFA79D-533E-584B-ADFF-C753A7529A7D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65F2CA74-5F4E-12E6-5A90-58A2EA3569CB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0C8E610D-0AEB-BDC4-080D-94F67DD7E21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94AF7969-20F3-2E99-5A84-B302F1A3384B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91A8C040-F965-5AEB-A447-9972A8F23B6B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F181274F-5F9C-86C2-0882-25DF53E70C2F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5F950DF5-9E2A-89AB-F274-FAB986F5E41B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732B2E48-0746-320C-F440-6E643BB6A205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75A54E68-5587-2964-0339-F8BCC3B24DF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D9A0EC0F-91F2-C14B-039C-7942DB254DA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1E086A61-31CF-79B1-A4B4-CA509B5F8B60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88D35323-A676-E0C5-E83F-5DD9850D883E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5BE9CA9C-FFA5-1EEE-681F-23B68B1BF0EC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1188F403-0610-7533-764F-B80C16E0900B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71B0AFFC-E31A-408C-4CA7-9D3D7CE76012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1BD0FB56-35B8-7DCA-0017-3E447B97D61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06393E6F-F8E3-B151-1097-01A5AC702B47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4F3067BE-8216-1BF2-16FD-D2D14462B982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5F6704A-7E3D-4D95-7566-378A9E39CD03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0C2A215D-2251-DE9B-CAC8-BEBCD33BE419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27579E69-98C5-D274-28D4-308911907874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75DE2621-E097-E033-4B55-ECCC01BF274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C8E905B7-3E24-A355-4D6C-E0B1C76B3B28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13A2F72-3EFE-D1FF-C5C4-440B7CCE5AA3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638A2354-C780-D407-C80D-414CD5FF85D0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421823DF-9210-3B0F-2904-8614D0E22D35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01BBC1CA-CF94-A9F1-2DB5-380B9365DC22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877AF27D-070B-B6B1-2BBE-EA4DC7CBEC96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64908D2F-0D97-463E-35AD-11485F751E6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1D1ACCB6-2628-CB1B-3A78-1C1DB846EF2B}"/>
              </a:ext>
            </a:extLst>
          </p:cNvPr>
          <p:cNvSpPr txBox="1">
            <a:spLocks/>
          </p:cNvSpPr>
          <p:nvPr/>
        </p:nvSpPr>
        <p:spPr>
          <a:xfrm>
            <a:off x="4016967" y="700780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18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550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>
          <a:extLst>
            <a:ext uri="{FF2B5EF4-FFF2-40B4-BE49-F238E27FC236}">
              <a16:creationId xmlns:a16="http://schemas.microsoft.com/office/drawing/2014/main" id="{9560A3BD-88C3-CBBC-9CC8-BBE4B8EFB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">
            <a:extLst>
              <a:ext uri="{FF2B5EF4-FFF2-40B4-BE49-F238E27FC236}">
                <a16:creationId xmlns:a16="http://schemas.microsoft.com/office/drawing/2014/main" id="{FC7B2D2B-332E-D695-AF8D-1ADC6892A30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68372" y="968317"/>
            <a:ext cx="340720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Uma hierarquia rígida pode criar barreiras para a comunicação eficaz, especialmente se </a:t>
            </a:r>
            <a:endParaRPr lang="pt-BR"/>
          </a:p>
          <a:p>
            <a:pPr marL="0" indent="0"/>
            <a:r>
              <a:rPr lang="pt-PT" dirty="0">
                <a:solidFill>
                  <a:schemeClr val="tx1"/>
                </a:solidFill>
              </a:rPr>
              <a:t>os funcionários sentirem que não têm liberdade para expressar suas opiniões ou ideias.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65" name="Google Shape;1065;p35">
            <a:extLst>
              <a:ext uri="{FF2B5EF4-FFF2-40B4-BE49-F238E27FC236}">
                <a16:creationId xmlns:a16="http://schemas.microsoft.com/office/drawing/2014/main" id="{3845EDAE-9611-229C-2795-63851E268D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390793" y="968317"/>
            <a:ext cx="3754742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Problemas com as ferramentas de comunicação ou falta de acesso a tecnologias </a:t>
            </a:r>
            <a:endParaRPr lang="pt-BR"/>
          </a:p>
          <a:p>
            <a:r>
              <a:rPr lang="pt-PT" dirty="0">
                <a:solidFill>
                  <a:schemeClr val="tx1"/>
                </a:solidFill>
              </a:rPr>
              <a:t>apropriadas podem dificultar a comunicação eficiente, especialmente em empresas grandes ou distribuídas </a:t>
            </a:r>
            <a:endParaRPr lang="pt-PT"/>
          </a:p>
          <a:p>
            <a:r>
              <a:rPr lang="pt-PT" dirty="0">
                <a:solidFill>
                  <a:schemeClr val="tx1"/>
                </a:solidFill>
              </a:rPr>
              <a:t>geograficamente.</a:t>
            </a:r>
            <a:endParaRPr lang="en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6" name="Google Shape;1066;p35">
            <a:extLst>
              <a:ext uri="{FF2B5EF4-FFF2-40B4-BE49-F238E27FC236}">
                <a16:creationId xmlns:a16="http://schemas.microsoft.com/office/drawing/2014/main" id="{F689C493-598A-9FD8-CA7E-0461DA4A0FD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14311" y="2985402"/>
            <a:ext cx="340720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>
                <a:solidFill>
                  <a:schemeClr val="tx1"/>
                </a:solidFill>
              </a:rPr>
              <a:t>Se os funcionários estão localizados em diferentes locais geográficos, isso pode criar barreiras </a:t>
            </a:r>
            <a:endParaRPr lang="pt-BR"/>
          </a:p>
          <a:p>
            <a:r>
              <a:rPr lang="pt-PT" dirty="0">
                <a:solidFill>
                  <a:schemeClr val="tx1"/>
                </a:solidFill>
              </a:rPr>
              <a:t>físicas à comunicação. Isso é especialmente relevante em empresas com filiais globais. (Compal Portugal)</a:t>
            </a:r>
            <a:endParaRPr lang="en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7" name="Google Shape;1067;p35">
            <a:extLst>
              <a:ext uri="{FF2B5EF4-FFF2-40B4-BE49-F238E27FC236}">
                <a16:creationId xmlns:a16="http://schemas.microsoft.com/office/drawing/2014/main" id="{57B0A62E-1BF7-ECA1-CB4A-D81FC438387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07435" y="2985402"/>
            <a:ext cx="3051954" cy="149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Se os canais de comunicação disponíveis não são adequados para transmitir  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determinadas mensagens, pode haver uma falha na comunicação.</a:t>
            </a:r>
            <a:endParaRPr lang="pt-BR">
              <a:solidFill>
                <a:schemeClr val="tx1"/>
              </a:solidFill>
            </a:endParaRPr>
          </a:p>
          <a:p>
            <a:pPr marL="0" indent="0"/>
            <a:endParaRPr lang="en-US" dirty="0">
              <a:solidFill>
                <a:schemeClr val="tx1"/>
              </a:solidFill>
              <a:cs typeface="Segoe UI"/>
            </a:endParaRPr>
          </a:p>
          <a:p>
            <a:pPr marL="0" indent="0"/>
            <a:endParaRPr lang="en-US" dirty="0">
              <a:solidFill>
                <a:schemeClr val="tx1"/>
              </a:solidFill>
              <a:latin typeface="Segoe UI"/>
              <a:cs typeface="Segoe 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68" name="Google Shape;1068;p35">
            <a:extLst>
              <a:ext uri="{FF2B5EF4-FFF2-40B4-BE49-F238E27FC236}">
                <a16:creationId xmlns:a16="http://schemas.microsoft.com/office/drawing/2014/main" id="{33936186-F572-53E0-95DE-4551088F7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69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guiding principles</a:t>
            </a:r>
            <a:endParaRPr/>
          </a:p>
        </p:txBody>
      </p:sp>
      <p:sp>
        <p:nvSpPr>
          <p:cNvPr id="1069" name="Google Shape;1069;p35">
            <a:extLst>
              <a:ext uri="{FF2B5EF4-FFF2-40B4-BE49-F238E27FC236}">
                <a16:creationId xmlns:a16="http://schemas.microsoft.com/office/drawing/2014/main" id="{85F87F0D-1729-C067-3895-7A2A59AED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2336" y="509979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solidFill>
                  <a:srgbClr val="000000"/>
                </a:solidFill>
              </a:rPr>
              <a:t>Hierarquia Organizacional:</a:t>
            </a:r>
            <a:endParaRPr lang="pt-BR" dirty="0"/>
          </a:p>
        </p:txBody>
      </p:sp>
      <p:sp>
        <p:nvSpPr>
          <p:cNvPr id="1070" name="Google Shape;1070;p35">
            <a:extLst>
              <a:ext uri="{FF2B5EF4-FFF2-40B4-BE49-F238E27FC236}">
                <a16:creationId xmlns:a16="http://schemas.microsoft.com/office/drawing/2014/main" id="{CC272DD2-4E4C-0B41-AC3E-32EB10E5E3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392336" y="2573401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Barreiras Físicas:</a:t>
            </a:r>
          </a:p>
        </p:txBody>
      </p:sp>
      <p:sp>
        <p:nvSpPr>
          <p:cNvPr id="1071" name="Google Shape;1071;p35">
            <a:extLst>
              <a:ext uri="{FF2B5EF4-FFF2-40B4-BE49-F238E27FC236}">
                <a16:creationId xmlns:a16="http://schemas.microsoft.com/office/drawing/2014/main" id="{26AA23E7-0928-897C-38BA-9C76C017DF7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84661" y="509979"/>
            <a:ext cx="296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dirty="0">
                <a:solidFill>
                  <a:srgbClr val="000000"/>
                </a:solidFill>
              </a:rPr>
              <a:t>Barreiras Tecnológicas:</a:t>
            </a:r>
            <a:endParaRPr lang="pt-BR" dirty="0"/>
          </a:p>
        </p:txBody>
      </p:sp>
      <p:sp>
        <p:nvSpPr>
          <p:cNvPr id="1072" name="Google Shape;1072;p35">
            <a:extLst>
              <a:ext uri="{FF2B5EF4-FFF2-40B4-BE49-F238E27FC236}">
                <a16:creationId xmlns:a16="http://schemas.microsoft.com/office/drawing/2014/main" id="{ED6E8A19-83EE-374D-4DB6-031FC6ED835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568419" y="2573401"/>
            <a:ext cx="363117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/>
              <a:t>Falta de Canais Adequados:</a:t>
            </a:r>
          </a:p>
        </p:txBody>
      </p:sp>
    </p:spTree>
    <p:extLst>
      <p:ext uri="{BB962C8B-B14F-4D97-AF65-F5344CB8AC3E}">
        <p14:creationId xmlns:p14="http://schemas.microsoft.com/office/powerpoint/2010/main" val="1949659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D45E80DB-EFEE-D496-9B11-88525607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>
            <a:extLst>
              <a:ext uri="{FF2B5EF4-FFF2-40B4-BE49-F238E27FC236}">
                <a16:creationId xmlns:a16="http://schemas.microsoft.com/office/drawing/2014/main" id="{66681507-5B1B-6467-F824-059A5E4A2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8291" y="410526"/>
            <a:ext cx="6309421" cy="4981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200"/>
              </a:spcBef>
            </a:pPr>
            <a:r>
              <a:rPr lang="pt-PT" sz="5400" dirty="0">
                <a:solidFill>
                  <a:srgbClr val="000000"/>
                </a:solidFill>
                <a:ea typeface="Yu Gothic Light"/>
              </a:rPr>
              <a:t>Éticas e responsabilidades sociais e empresariais</a:t>
            </a:r>
            <a:endParaRPr lang="pt-BR" dirty="0"/>
          </a:p>
        </p:txBody>
      </p:sp>
      <p:grpSp>
        <p:nvGrpSpPr>
          <p:cNvPr id="934" name="Google Shape;934;p32">
            <a:extLst>
              <a:ext uri="{FF2B5EF4-FFF2-40B4-BE49-F238E27FC236}">
                <a16:creationId xmlns:a16="http://schemas.microsoft.com/office/drawing/2014/main" id="{AD7CA35B-79CD-FC60-08B2-C0BB276349FA}"/>
              </a:ext>
            </a:extLst>
          </p:cNvPr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>
              <a:extLst>
                <a:ext uri="{FF2B5EF4-FFF2-40B4-BE49-F238E27FC236}">
                  <a16:creationId xmlns:a16="http://schemas.microsoft.com/office/drawing/2014/main" id="{F4B9A11A-6C2A-7E15-5B5C-4401C18F8A6B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>
              <a:extLst>
                <a:ext uri="{FF2B5EF4-FFF2-40B4-BE49-F238E27FC236}">
                  <a16:creationId xmlns:a16="http://schemas.microsoft.com/office/drawing/2014/main" id="{2D27503A-8D74-D976-643D-F97565AC6559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>
              <a:extLst>
                <a:ext uri="{FF2B5EF4-FFF2-40B4-BE49-F238E27FC236}">
                  <a16:creationId xmlns:a16="http://schemas.microsoft.com/office/drawing/2014/main" id="{C59A913E-5A2D-2DD6-B0A0-4D547EE5C30C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>
              <a:extLst>
                <a:ext uri="{FF2B5EF4-FFF2-40B4-BE49-F238E27FC236}">
                  <a16:creationId xmlns:a16="http://schemas.microsoft.com/office/drawing/2014/main" id="{8766BBF2-B521-27CB-C967-7A1ABCA08BB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>
              <a:extLst>
                <a:ext uri="{FF2B5EF4-FFF2-40B4-BE49-F238E27FC236}">
                  <a16:creationId xmlns:a16="http://schemas.microsoft.com/office/drawing/2014/main" id="{1C12128F-0D71-3095-F54E-8767C19A5AA1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>
              <a:extLst>
                <a:ext uri="{FF2B5EF4-FFF2-40B4-BE49-F238E27FC236}">
                  <a16:creationId xmlns:a16="http://schemas.microsoft.com/office/drawing/2014/main" id="{CA6EDCBF-FDC2-6512-0697-A644698956E7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>
              <a:extLst>
                <a:ext uri="{FF2B5EF4-FFF2-40B4-BE49-F238E27FC236}">
                  <a16:creationId xmlns:a16="http://schemas.microsoft.com/office/drawing/2014/main" id="{75CBCC8A-6B55-49B5-42AC-559B0905D8DF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>
              <a:extLst>
                <a:ext uri="{FF2B5EF4-FFF2-40B4-BE49-F238E27FC236}">
                  <a16:creationId xmlns:a16="http://schemas.microsoft.com/office/drawing/2014/main" id="{FC8A32E7-7E1E-A7F6-AB9E-255FCB43A2AF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>
              <a:extLst>
                <a:ext uri="{FF2B5EF4-FFF2-40B4-BE49-F238E27FC236}">
                  <a16:creationId xmlns:a16="http://schemas.microsoft.com/office/drawing/2014/main" id="{A692ECE4-F196-BEF9-3E8A-30D68DD1D859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>
              <a:extLst>
                <a:ext uri="{FF2B5EF4-FFF2-40B4-BE49-F238E27FC236}">
                  <a16:creationId xmlns:a16="http://schemas.microsoft.com/office/drawing/2014/main" id="{F5D33F25-0893-42F0-4A42-6E2A9F841CCF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>
              <a:extLst>
                <a:ext uri="{FF2B5EF4-FFF2-40B4-BE49-F238E27FC236}">
                  <a16:creationId xmlns:a16="http://schemas.microsoft.com/office/drawing/2014/main" id="{965F2FAB-4640-37C6-62F0-48A0310C4B63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>
              <a:extLst>
                <a:ext uri="{FF2B5EF4-FFF2-40B4-BE49-F238E27FC236}">
                  <a16:creationId xmlns:a16="http://schemas.microsoft.com/office/drawing/2014/main" id="{92C9F1E9-86B6-FD2B-5B5C-6D8A8C5C972D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>
              <a:extLst>
                <a:ext uri="{FF2B5EF4-FFF2-40B4-BE49-F238E27FC236}">
                  <a16:creationId xmlns:a16="http://schemas.microsoft.com/office/drawing/2014/main" id="{EEAC617D-64FD-0029-3E74-04B6486880B2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>
              <a:extLst>
                <a:ext uri="{FF2B5EF4-FFF2-40B4-BE49-F238E27FC236}">
                  <a16:creationId xmlns:a16="http://schemas.microsoft.com/office/drawing/2014/main" id="{A3B0C19C-4D6B-02AC-4EBC-A3E5A13A1771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>
              <a:extLst>
                <a:ext uri="{FF2B5EF4-FFF2-40B4-BE49-F238E27FC236}">
                  <a16:creationId xmlns:a16="http://schemas.microsoft.com/office/drawing/2014/main" id="{1594AEC8-AA01-6404-0FB6-4412BB40D19E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>
              <a:extLst>
                <a:ext uri="{FF2B5EF4-FFF2-40B4-BE49-F238E27FC236}">
                  <a16:creationId xmlns:a16="http://schemas.microsoft.com/office/drawing/2014/main" id="{2CBF114E-2476-8B23-76D7-03515F107444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>
              <a:extLst>
                <a:ext uri="{FF2B5EF4-FFF2-40B4-BE49-F238E27FC236}">
                  <a16:creationId xmlns:a16="http://schemas.microsoft.com/office/drawing/2014/main" id="{6816AC81-FC32-44C2-7685-0A25927D3871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>
              <a:extLst>
                <a:ext uri="{FF2B5EF4-FFF2-40B4-BE49-F238E27FC236}">
                  <a16:creationId xmlns:a16="http://schemas.microsoft.com/office/drawing/2014/main" id="{5FE88BFA-D633-DE3F-747C-E79789F26E2C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E4375DCF-540D-A8C6-8A94-C3340469C6B9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4F184CE4-5D38-C12D-2C6A-024EE665EFBA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3D27CDAB-5629-2F6B-402B-96B0B81B5FD1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E74CF8D1-8023-FCB6-9926-335D0941F1CF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0E1F2860-1225-FF65-BD6C-6E968359E2AE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9EBA75A5-CFF6-E727-03A6-8B0F9E718C2D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2F91105A-C144-90A3-94B8-73FCE36F5444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7F780F2F-278D-C216-B9B9-1681227BE9C1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A83FC8DE-908C-E1B5-2B32-F10EC77D773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93A63165-229A-084F-5FF6-79CEF83082EE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CF52641F-80FE-06B5-CF2C-E1D4FF64D845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070CDECA-0497-0A79-F51D-EFA8C954E7B0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9ED554A1-525F-1F71-360E-1469A3009B2B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B2316538-D023-DFCB-622E-CA5EDDB42EA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D50291F5-7D5D-D7B0-4959-77186DE3F366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C1E7D4A4-78FA-BF42-55AF-3C30E71A1F09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44D8CAE0-7F43-00C0-A2EA-CF9F8802AAD2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41EF7129-9031-63C6-D2DE-A2F8DF6F2D57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952F2D74-A68F-D383-F8D3-47778BE7AFE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52;p32">
            <a:extLst>
              <a:ext uri="{FF2B5EF4-FFF2-40B4-BE49-F238E27FC236}">
                <a16:creationId xmlns:a16="http://schemas.microsoft.com/office/drawing/2014/main" id="{99A7AF35-C5D6-2EAE-76B2-E86942E80D4A}"/>
              </a:ext>
            </a:extLst>
          </p:cNvPr>
          <p:cNvSpPr txBox="1">
            <a:spLocks/>
          </p:cNvSpPr>
          <p:nvPr/>
        </p:nvSpPr>
        <p:spPr>
          <a:xfrm>
            <a:off x="4016967" y="374209"/>
            <a:ext cx="1110066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5000" b="0" i="0" u="none" strike="noStrike" cap="none">
                <a:solidFill>
                  <a:schemeClr val="accen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nit Medium"/>
              <a:buNone/>
              <a:defRPr sz="6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dirty="0"/>
              <a:t>19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81145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4"/>
          <p:cNvSpPr/>
          <p:nvPr/>
        </p:nvSpPr>
        <p:spPr>
          <a:xfrm>
            <a:off x="282457" y="767400"/>
            <a:ext cx="569700" cy="309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44"/>
          <p:cNvSpPr txBox="1"/>
          <p:nvPr/>
        </p:nvSpPr>
        <p:spPr>
          <a:xfrm>
            <a:off x="930100" y="1035202"/>
            <a:ext cx="363721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dirty="0">
                <a:solidFill>
                  <a:schemeClr val="dk1"/>
                </a:solidFill>
                <a:latin typeface="Kanit Medium"/>
                <a:sym typeface="Kanit Medium"/>
              </a:rPr>
              <a:t>Sustentabilidade Ambiental</a:t>
            </a:r>
            <a:endParaRPr lang="pt-PT" sz="1800" dirty="0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5" name="Google Shape;1385;p44"/>
          <p:cNvSpPr txBox="1"/>
          <p:nvPr/>
        </p:nvSpPr>
        <p:spPr>
          <a:xfrm>
            <a:off x="852525" y="1341428"/>
            <a:ext cx="778130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Muitas empresas, especialmente aquelas na indústria de alimentos e bebidas, </a:t>
            </a:r>
            <a:endParaRPr lang="pt-PT" sz="1200" dirty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concentram-se em práticas sustentáveis. Isso pode incluir esforços para reduzir a pegada de carbono, gestão </a:t>
            </a:r>
            <a:endParaRPr lang="pt-PT" sz="1200" dirty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responsável dos recursos naturais e minimização de resíduos</a:t>
            </a:r>
            <a:endParaRPr lang="pt-PT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4"/>
          <p:cNvSpPr txBox="1"/>
          <p:nvPr/>
        </p:nvSpPr>
        <p:spPr>
          <a:xfrm>
            <a:off x="930100" y="2208536"/>
            <a:ext cx="2254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>
                <a:solidFill>
                  <a:schemeClr val="dk1"/>
                </a:solidFill>
                <a:latin typeface="Kanit Medium"/>
                <a:sym typeface="Kanit Medium"/>
              </a:rPr>
              <a:t>Ética nos Negócios</a:t>
            </a:r>
            <a:endParaRPr lang="pt-PT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7" name="Google Shape;1387;p44"/>
          <p:cNvSpPr txBox="1"/>
          <p:nvPr/>
        </p:nvSpPr>
        <p:spPr>
          <a:xfrm>
            <a:off x="852523" y="2569507"/>
            <a:ext cx="7781307" cy="71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As empresas geralmente são orientadas por padrões éticos em suas práticas de negócios. Isso </a:t>
            </a:r>
            <a:endParaRPr lang="pt-PT" sz="1200" dirty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inclui transparência nas transações, honestidade nas relações comerciais e conformidade com leis e </a:t>
            </a:r>
            <a:endParaRPr lang="pt-PT" sz="1200" dirty="0">
              <a:solidFill>
                <a:schemeClr val="tx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regulamentações.</a:t>
            </a:r>
            <a:endParaRPr lang="pt-PT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44"/>
          <p:cNvSpPr txBox="1"/>
          <p:nvPr/>
        </p:nvSpPr>
        <p:spPr>
          <a:xfrm>
            <a:off x="906931" y="3358584"/>
            <a:ext cx="314294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>
                <a:solidFill>
                  <a:schemeClr val="dk1"/>
                </a:solidFill>
                <a:latin typeface="Kanit Medium"/>
                <a:sym typeface="Kanit Medium"/>
              </a:rPr>
              <a:t>Responsabilidade Social</a:t>
            </a:r>
            <a:endParaRPr lang="pt-PT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9" name="Google Shape;1389;p44"/>
          <p:cNvSpPr txBox="1"/>
          <p:nvPr/>
        </p:nvSpPr>
        <p:spPr>
          <a:xfrm>
            <a:off x="852524" y="3664824"/>
            <a:ext cx="7781307" cy="7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dk1"/>
                </a:solidFill>
                <a:ea typeface="Roboto"/>
                <a:sym typeface="Roboto"/>
              </a:rPr>
              <a:t>Muitas empresas têm programas de responsabilidade social corporativa (RSC) que </a:t>
            </a:r>
            <a:endParaRPr lang="pt-PT" dirty="0">
              <a:solidFill>
                <a:schemeClr val="dk1"/>
              </a:solidFill>
            </a:endParaRPr>
          </a:p>
          <a:p>
            <a:r>
              <a:rPr lang="pt-PT" sz="1200" dirty="0">
                <a:solidFill>
                  <a:schemeClr val="dk1"/>
                </a:solidFill>
                <a:ea typeface="Roboto"/>
                <a:sym typeface="Roboto"/>
              </a:rPr>
              <a:t>incluem iniciativas voltadas para o bem-estar da comunidade. Isso pode envolver doações para organizações de caridade, apoio a causas sociais e programas educacionais.</a:t>
            </a:r>
            <a:endParaRPr lang="pt-PT" dirty="0">
              <a:solidFill>
                <a:schemeClr val="dk1"/>
              </a:solidFill>
            </a:endParaRPr>
          </a:p>
        </p:txBody>
      </p:sp>
      <p:sp>
        <p:nvSpPr>
          <p:cNvPr id="1390" name="Google Shape;1390;p44"/>
          <p:cNvSpPr/>
          <p:nvPr/>
        </p:nvSpPr>
        <p:spPr>
          <a:xfrm>
            <a:off x="228396" y="1936766"/>
            <a:ext cx="569700" cy="186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4"/>
          <p:cNvSpPr/>
          <p:nvPr/>
        </p:nvSpPr>
        <p:spPr>
          <a:xfrm>
            <a:off x="197504" y="3283627"/>
            <a:ext cx="569700" cy="765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>
          <a:extLst>
            <a:ext uri="{FF2B5EF4-FFF2-40B4-BE49-F238E27FC236}">
              <a16:creationId xmlns:a16="http://schemas.microsoft.com/office/drawing/2014/main" id="{E6E1CA7F-77E2-DFC2-381B-C537CFE1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4">
            <a:extLst>
              <a:ext uri="{FF2B5EF4-FFF2-40B4-BE49-F238E27FC236}">
                <a16:creationId xmlns:a16="http://schemas.microsoft.com/office/drawing/2014/main" id="{C5C5EA0F-2995-6CFD-C387-8F72D4D650A5}"/>
              </a:ext>
            </a:extLst>
          </p:cNvPr>
          <p:cNvSpPr/>
          <p:nvPr/>
        </p:nvSpPr>
        <p:spPr>
          <a:xfrm>
            <a:off x="282457" y="767400"/>
            <a:ext cx="569700" cy="3096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44">
            <a:extLst>
              <a:ext uri="{FF2B5EF4-FFF2-40B4-BE49-F238E27FC236}">
                <a16:creationId xmlns:a16="http://schemas.microsoft.com/office/drawing/2014/main" id="{E3D1214C-C9EA-D8CE-272B-6E71947523EB}"/>
              </a:ext>
            </a:extLst>
          </p:cNvPr>
          <p:cNvSpPr txBox="1"/>
          <p:nvPr/>
        </p:nvSpPr>
        <p:spPr>
          <a:xfrm>
            <a:off x="906931" y="363303"/>
            <a:ext cx="363721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dirty="0">
                <a:solidFill>
                  <a:schemeClr val="dk1"/>
                </a:solidFill>
                <a:latin typeface="Kanit Medium"/>
                <a:sym typeface="Kanit Medium"/>
              </a:rPr>
              <a:t>Condições de Trabalho Justas</a:t>
            </a:r>
            <a:endParaRPr lang="pt-BR" dirty="0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5" name="Google Shape;1385;p44">
            <a:extLst>
              <a:ext uri="{FF2B5EF4-FFF2-40B4-BE49-F238E27FC236}">
                <a16:creationId xmlns:a16="http://schemas.microsoft.com/office/drawing/2014/main" id="{2744C9E9-4AF2-C6D8-D7F0-941840D4F835}"/>
              </a:ext>
            </a:extLst>
          </p:cNvPr>
          <p:cNvSpPr txBox="1"/>
          <p:nvPr/>
        </p:nvSpPr>
        <p:spPr>
          <a:xfrm>
            <a:off x="906586" y="646360"/>
            <a:ext cx="778130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A ética empresarial inclui a garantia de condições de trabalho justas e seguras para </a:t>
            </a:r>
            <a:endParaRPr lang="pt-BR" dirty="0"/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os funcionários. Isso pode envolver o cumprimento de normas trabalhistas, promoção de diversidade e inclusão, e </a:t>
            </a:r>
            <a:r>
              <a:rPr lang="pt-PT" sz="1200" dirty="0">
                <a:solidFill>
                  <a:schemeClr val="tx1"/>
                </a:solidFill>
                <a:ea typeface="Roboto"/>
              </a:rPr>
              <a:t>fornecimento de oportunidades de desenvolvimento para os funcionários.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44">
            <a:extLst>
              <a:ext uri="{FF2B5EF4-FFF2-40B4-BE49-F238E27FC236}">
                <a16:creationId xmlns:a16="http://schemas.microsoft.com/office/drawing/2014/main" id="{7E6D0383-CDDE-4462-A03C-050AAFE8E36F}"/>
              </a:ext>
            </a:extLst>
          </p:cNvPr>
          <p:cNvSpPr txBox="1"/>
          <p:nvPr/>
        </p:nvSpPr>
        <p:spPr>
          <a:xfrm>
            <a:off x="914655" y="1320394"/>
            <a:ext cx="43554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dirty="0">
                <a:solidFill>
                  <a:schemeClr val="dk1"/>
                </a:solidFill>
                <a:latin typeface="Kanit Medium"/>
                <a:sym typeface="Kanit Medium"/>
              </a:rPr>
              <a:t>Transparência e Comunicação Aberta </a:t>
            </a:r>
            <a:endParaRPr lang="pt-PT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7" name="Google Shape;1387;p44">
            <a:extLst>
              <a:ext uri="{FF2B5EF4-FFF2-40B4-BE49-F238E27FC236}">
                <a16:creationId xmlns:a16="http://schemas.microsoft.com/office/drawing/2014/main" id="{9E48A207-8F36-8F83-45D5-1DCDEA8FE94E}"/>
              </a:ext>
            </a:extLst>
          </p:cNvPr>
          <p:cNvSpPr txBox="1"/>
          <p:nvPr/>
        </p:nvSpPr>
        <p:spPr>
          <a:xfrm>
            <a:off x="906584" y="1604135"/>
            <a:ext cx="7781307" cy="71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Empresas éticas geralmente promovem uma cultura de comunicação aberta </a:t>
            </a:r>
            <a:endParaRPr lang="pt-BR" dirty="0">
              <a:sym typeface="Roboto"/>
            </a:endParaRPr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e transparente. Isso significa fornecer informações claras aos </a:t>
            </a:r>
            <a:r>
              <a:rPr lang="pt-PT" sz="1200" dirty="0" err="1">
                <a:solidFill>
                  <a:schemeClr val="tx1"/>
                </a:solidFill>
                <a:ea typeface="Roboto"/>
                <a:sym typeface="Roboto"/>
              </a:rPr>
              <a:t>stakeholders</a:t>
            </a:r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, incluindo clientes, funcionários, </a:t>
            </a:r>
            <a:endParaRPr lang="pt-PT" dirty="0">
              <a:solidFill>
                <a:schemeClr val="tx1"/>
              </a:solidFill>
            </a:endParaRPr>
          </a:p>
          <a:p>
            <a:r>
              <a:rPr lang="pt-PT" sz="1200" dirty="0">
                <a:solidFill>
                  <a:schemeClr val="tx1"/>
                </a:solidFill>
                <a:ea typeface="Roboto"/>
                <a:sym typeface="Roboto"/>
              </a:rPr>
              <a:t>fornecedores e a comunidade em geral.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44">
            <a:extLst>
              <a:ext uri="{FF2B5EF4-FFF2-40B4-BE49-F238E27FC236}">
                <a16:creationId xmlns:a16="http://schemas.microsoft.com/office/drawing/2014/main" id="{772530F0-6CEF-91AA-DE46-39537BA49468}"/>
              </a:ext>
            </a:extLst>
          </p:cNvPr>
          <p:cNvSpPr txBox="1"/>
          <p:nvPr/>
        </p:nvSpPr>
        <p:spPr>
          <a:xfrm>
            <a:off x="914654" y="2315983"/>
            <a:ext cx="314294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dirty="0">
                <a:solidFill>
                  <a:schemeClr val="dk1"/>
                </a:solidFill>
                <a:latin typeface="Kanit Medium"/>
                <a:sym typeface="Kanit Medium"/>
              </a:rPr>
              <a:t>Conformidade Legal e Ética</a:t>
            </a:r>
            <a:endParaRPr lang="pt-BR" dirty="0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1389" name="Google Shape;1389;p44">
            <a:extLst>
              <a:ext uri="{FF2B5EF4-FFF2-40B4-BE49-F238E27FC236}">
                <a16:creationId xmlns:a16="http://schemas.microsoft.com/office/drawing/2014/main" id="{6A296104-69D1-CC2A-4921-8515DF908AF2}"/>
              </a:ext>
            </a:extLst>
          </p:cNvPr>
          <p:cNvSpPr txBox="1"/>
          <p:nvPr/>
        </p:nvSpPr>
        <p:spPr>
          <a:xfrm>
            <a:off x="844801" y="2629946"/>
            <a:ext cx="7781307" cy="7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>
                <a:solidFill>
                  <a:schemeClr val="dk1"/>
                </a:solidFill>
                <a:ea typeface="Roboto"/>
                <a:sym typeface="Roboto"/>
              </a:rPr>
              <a:t>As empresas são esperadas para cumprir as leis e regulamentações locais e </a:t>
            </a:r>
            <a:endParaRPr lang="pt-BR">
              <a:sym typeface="Roboto"/>
            </a:endParaRPr>
          </a:p>
          <a:p>
            <a:r>
              <a:rPr lang="pt-PT" sz="1200" dirty="0">
                <a:solidFill>
                  <a:schemeClr val="dk1"/>
                </a:solidFill>
                <a:ea typeface="Roboto"/>
                <a:sym typeface="Roboto"/>
              </a:rPr>
              <a:t>internacionais. Além disso, adotar padrões éticos que vão além das exigências legais é uma prática comum para empresas socialmente responsáveis.</a:t>
            </a:r>
            <a:endParaRPr lang="pt-PT" dirty="0">
              <a:solidFill>
                <a:schemeClr val="dk1"/>
              </a:solidFill>
              <a:sym typeface="Roboto"/>
            </a:endParaRPr>
          </a:p>
          <a:p>
            <a:endParaRPr lang="pt-PT" sz="1200" dirty="0">
              <a:solidFill>
                <a:schemeClr val="dk1"/>
              </a:solidFill>
              <a:ea typeface="Roboto"/>
            </a:endParaRPr>
          </a:p>
        </p:txBody>
      </p:sp>
      <p:sp>
        <p:nvSpPr>
          <p:cNvPr id="1390" name="Google Shape;1390;p44">
            <a:extLst>
              <a:ext uri="{FF2B5EF4-FFF2-40B4-BE49-F238E27FC236}">
                <a16:creationId xmlns:a16="http://schemas.microsoft.com/office/drawing/2014/main" id="{5622E849-D345-A00D-7F82-08AC878AFCE5}"/>
              </a:ext>
            </a:extLst>
          </p:cNvPr>
          <p:cNvSpPr/>
          <p:nvPr/>
        </p:nvSpPr>
        <p:spPr>
          <a:xfrm>
            <a:off x="228396" y="1936766"/>
            <a:ext cx="569700" cy="186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4">
            <a:extLst>
              <a:ext uri="{FF2B5EF4-FFF2-40B4-BE49-F238E27FC236}">
                <a16:creationId xmlns:a16="http://schemas.microsoft.com/office/drawing/2014/main" id="{E4EE77C3-890B-3A13-A72D-6AEC83CB1F99}"/>
              </a:ext>
            </a:extLst>
          </p:cNvPr>
          <p:cNvSpPr/>
          <p:nvPr/>
        </p:nvSpPr>
        <p:spPr>
          <a:xfrm>
            <a:off x="197504" y="3283627"/>
            <a:ext cx="569700" cy="765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88;p44">
            <a:extLst>
              <a:ext uri="{FF2B5EF4-FFF2-40B4-BE49-F238E27FC236}">
                <a16:creationId xmlns:a16="http://schemas.microsoft.com/office/drawing/2014/main" id="{C650F027-3E83-7CF3-EA9A-63437A190172}"/>
              </a:ext>
            </a:extLst>
          </p:cNvPr>
          <p:cNvSpPr txBox="1"/>
          <p:nvPr/>
        </p:nvSpPr>
        <p:spPr>
          <a:xfrm>
            <a:off x="914653" y="3289078"/>
            <a:ext cx="4432678" cy="38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1800" dirty="0">
                <a:solidFill>
                  <a:schemeClr val="dk1"/>
                </a:solidFill>
                <a:latin typeface="Kanit Medium"/>
                <a:sym typeface="Kanit Medium"/>
              </a:rPr>
              <a:t>Saúde e Segurança do Consumidor</a:t>
            </a:r>
            <a:endParaRPr lang="pt-BR" dirty="0">
              <a:solidFill>
                <a:schemeClr val="dk1"/>
              </a:solidFill>
              <a:latin typeface="Kanit Medium"/>
            </a:endParaRPr>
          </a:p>
        </p:txBody>
      </p:sp>
      <p:sp>
        <p:nvSpPr>
          <p:cNvPr id="3" name="Google Shape;1389;p44">
            <a:extLst>
              <a:ext uri="{FF2B5EF4-FFF2-40B4-BE49-F238E27FC236}">
                <a16:creationId xmlns:a16="http://schemas.microsoft.com/office/drawing/2014/main" id="{5D46CA85-27C2-CA62-AD7A-C9E54B8650DA}"/>
              </a:ext>
            </a:extLst>
          </p:cNvPr>
          <p:cNvSpPr txBox="1"/>
          <p:nvPr/>
        </p:nvSpPr>
        <p:spPr>
          <a:xfrm>
            <a:off x="844800" y="3572149"/>
            <a:ext cx="7781307" cy="73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200" dirty="0">
                <a:solidFill>
                  <a:schemeClr val="dk1"/>
                </a:solidFill>
                <a:ea typeface="Roboto"/>
                <a:sym typeface="Roboto"/>
              </a:rPr>
              <a:t>Na indústria de alimentos e bebidas, garantir a segurança e a qualidade dos </a:t>
            </a:r>
            <a:endParaRPr lang="pt-BR" dirty="0"/>
          </a:p>
          <a:p>
            <a:r>
              <a:rPr lang="pt-PT" sz="1200" dirty="0">
                <a:solidFill>
                  <a:schemeClr val="dk1"/>
                </a:solidFill>
                <a:ea typeface="Roboto"/>
                <a:sym typeface="Roboto"/>
              </a:rPr>
              <a:t>produtos é uma responsabilidade crítica. Isso envolve práticas rigorosas de controle de qualidade, conformidade com regulamentos alimentares e informações transparentes sobre ingredientes e processos de produção</a:t>
            </a:r>
            <a:endParaRPr lang="pt-PT" dirty="0">
              <a:solidFill>
                <a:schemeClr val="dk1"/>
              </a:solidFill>
            </a:endParaRPr>
          </a:p>
          <a:p>
            <a:endParaRPr lang="pt-PT" sz="1200" dirty="0">
              <a:solidFill>
                <a:schemeClr val="dk1"/>
              </a:solidFill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3926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>
          <a:extLst>
            <a:ext uri="{FF2B5EF4-FFF2-40B4-BE49-F238E27FC236}">
              <a16:creationId xmlns:a16="http://schemas.microsoft.com/office/drawing/2014/main" id="{6C3E7474-AD98-1E83-C21A-A8397778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4;p31">
            <a:extLst>
              <a:ext uri="{FF2B5EF4-FFF2-40B4-BE49-F238E27FC236}">
                <a16:creationId xmlns:a16="http://schemas.microsoft.com/office/drawing/2014/main" id="{C63589B5-A00F-EE4D-643F-9EB4E619D78C}"/>
              </a:ext>
            </a:extLst>
          </p:cNvPr>
          <p:cNvSpPr txBox="1">
            <a:spLocks/>
          </p:cNvSpPr>
          <p:nvPr/>
        </p:nvSpPr>
        <p:spPr>
          <a:xfrm>
            <a:off x="3022912" y="414362"/>
            <a:ext cx="3363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l"/>
            <a:endParaRPr lang="pt-PT" dirty="0"/>
          </a:p>
        </p:txBody>
      </p:sp>
      <p:sp>
        <p:nvSpPr>
          <p:cNvPr id="3" name="Google Shape;824;p31">
            <a:extLst>
              <a:ext uri="{FF2B5EF4-FFF2-40B4-BE49-F238E27FC236}">
                <a16:creationId xmlns:a16="http://schemas.microsoft.com/office/drawing/2014/main" id="{C5EA23C2-BA81-E0A1-9A35-642699FEAEDE}"/>
              </a:ext>
            </a:extLst>
          </p:cNvPr>
          <p:cNvSpPr txBox="1">
            <a:spLocks/>
          </p:cNvSpPr>
          <p:nvPr/>
        </p:nvSpPr>
        <p:spPr>
          <a:xfrm>
            <a:off x="1147995" y="407173"/>
            <a:ext cx="7112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marL="0" indent="0"/>
            <a:r>
              <a:rPr lang="pt-PT" dirty="0" err="1"/>
              <a:t>Webgrafia</a:t>
            </a:r>
            <a:r>
              <a:rPr lang="pt-PT" dirty="0"/>
              <a:t> e Referencias Consultadas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007680-A52E-88CC-3989-6A2F82EDC548}"/>
              </a:ext>
            </a:extLst>
          </p:cNvPr>
          <p:cNvSpPr txBox="1"/>
          <p:nvPr/>
        </p:nvSpPr>
        <p:spPr>
          <a:xfrm>
            <a:off x="769433" y="1256887"/>
            <a:ext cx="92443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https://sumolcompal.pt/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</a:rPr>
              <a:t>https://sumolcompal.pt/sites/default/files/2023-07/RUI%202022_0.pdf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https://repositorio.ipl.pt/bitstream/10400.21/6946/1/Disserta%C3%A7%C3%A3o%20Compal%20-%20Joana%20Oliveira.pdf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https://www.studocu.com/pt/document/instituto-universitario-de-lisboa/gestao-de-marketing/trabalho-da-compal-relatorio-intercalar-pdf/76908835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https://prezi.com/1hx5l_b-lmjn/sumolcompal/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https://issuu.com/soniaamouraa/docs/compalpdf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https://repositorio.iscte-iul.pt/bitstream/10071/1946/1/Caso%20Sumol%20Compal%20Vers%c3%a3o%20final.pdf</a:t>
            </a: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dirty="0">
              <a:solidFill>
                <a:schemeClr val="tx1"/>
              </a:solidFill>
              <a:ea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tx1"/>
                </a:solidFill>
                <a:ea typeface="Roboto"/>
              </a:rPr>
              <a:t>https://xxiicongreso.aeca.es/wp-content/uploads/2023/09/122a-estudiante.pdf</a:t>
            </a:r>
          </a:p>
        </p:txBody>
      </p:sp>
    </p:spTree>
    <p:extLst>
      <p:ext uri="{BB962C8B-B14F-4D97-AF65-F5344CB8AC3E}">
        <p14:creationId xmlns:p14="http://schemas.microsoft.com/office/powerpoint/2010/main" val="423757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346620" y="25619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Sumolis</a:t>
            </a:r>
            <a:endParaRPr dirty="0"/>
          </a:p>
        </p:txBody>
      </p:sp>
      <p:sp>
        <p:nvSpPr>
          <p:cNvPr id="825" name="Google Shape;825;p31"/>
          <p:cNvSpPr txBox="1">
            <a:spLocks noGrp="1"/>
          </p:cNvSpPr>
          <p:nvPr>
            <p:ph type="body" idx="1"/>
          </p:nvPr>
        </p:nvSpPr>
        <p:spPr>
          <a:xfrm>
            <a:off x="324032" y="925901"/>
            <a:ext cx="3852000" cy="3590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Refrigor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Lda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foi fundada no ano 1945 por um grupo de amigos que decidiu abrir uma pequena fábrica de fabrico de gelo, laranjadas e gasosas; o investimento feito por estes na foi 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equivalente a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mais ou menos 500 euros.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 1950 deu-se a entrada de um novo sócio, de seu nome António João Eusébio, o qual apresentava um enorme espírito empreendedor e de inovação.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verão de 1954, foi lançado na esplanada do café Caravela d’Ouro em Algés, o sumo “Sumol” (“Sumo” + “Sol”), que foi a primeira bebida de frutas pasteurizada em Portugal. A qualidade diferenciadora deste produto era o lema “sem corantes nem conservantes”, tendo esta citação sido durante muitos anos como uma das suas principais referências. </a:t>
            </a:r>
          </a:p>
        </p:txBody>
      </p:sp>
      <p:grpSp>
        <p:nvGrpSpPr>
          <p:cNvPr id="828" name="Google Shape;828;p31"/>
          <p:cNvGrpSpPr/>
          <p:nvPr/>
        </p:nvGrpSpPr>
        <p:grpSpPr>
          <a:xfrm rot="10800000">
            <a:off x="4659081" y="53500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28;p31">
            <a:extLst>
              <a:ext uri="{FF2B5EF4-FFF2-40B4-BE49-F238E27FC236}">
                <a16:creationId xmlns:a16="http://schemas.microsoft.com/office/drawing/2014/main" id="{2432DAC4-C636-DE53-C739-92935A667C25}"/>
              </a:ext>
            </a:extLst>
          </p:cNvPr>
          <p:cNvGrpSpPr/>
          <p:nvPr/>
        </p:nvGrpSpPr>
        <p:grpSpPr>
          <a:xfrm rot="10800000">
            <a:off x="4661322" y="3345200"/>
            <a:ext cx="286025" cy="1306200"/>
            <a:chOff x="978925" y="1314225"/>
            <a:chExt cx="286025" cy="1306200"/>
          </a:xfrm>
        </p:grpSpPr>
        <p:sp>
          <p:nvSpPr>
            <p:cNvPr id="3" name="Google Shape;829;p31">
              <a:extLst>
                <a:ext uri="{FF2B5EF4-FFF2-40B4-BE49-F238E27FC236}">
                  <a16:creationId xmlns:a16="http://schemas.microsoft.com/office/drawing/2014/main" id="{62D4EDF2-87A2-56D4-55BA-5B0453F191A7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0;p31">
              <a:extLst>
                <a:ext uri="{FF2B5EF4-FFF2-40B4-BE49-F238E27FC236}">
                  <a16:creationId xmlns:a16="http://schemas.microsoft.com/office/drawing/2014/main" id="{0AE6710C-64F6-92B2-F58A-0DEA343AEF10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1;p31">
              <a:extLst>
                <a:ext uri="{FF2B5EF4-FFF2-40B4-BE49-F238E27FC236}">
                  <a16:creationId xmlns:a16="http://schemas.microsoft.com/office/drawing/2014/main" id="{D1E1750D-E7E5-250E-76BE-825EFB439BD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;p31">
              <a:extLst>
                <a:ext uri="{FF2B5EF4-FFF2-40B4-BE49-F238E27FC236}">
                  <a16:creationId xmlns:a16="http://schemas.microsoft.com/office/drawing/2014/main" id="{736CF2ED-25D2-D9DB-CEB6-7034A7163C2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3;p31">
              <a:extLst>
                <a:ext uri="{FF2B5EF4-FFF2-40B4-BE49-F238E27FC236}">
                  <a16:creationId xmlns:a16="http://schemas.microsoft.com/office/drawing/2014/main" id="{0D43501B-FB38-5832-05BD-B55E1A1E37D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4;p31">
              <a:extLst>
                <a:ext uri="{FF2B5EF4-FFF2-40B4-BE49-F238E27FC236}">
                  <a16:creationId xmlns:a16="http://schemas.microsoft.com/office/drawing/2014/main" id="{AABA13EC-B169-20A5-5CCC-83819834FCB0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31">
              <a:extLst>
                <a:ext uri="{FF2B5EF4-FFF2-40B4-BE49-F238E27FC236}">
                  <a16:creationId xmlns:a16="http://schemas.microsoft.com/office/drawing/2014/main" id="{A28B3EEF-CDC5-C699-9E01-9AB6D668C90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6;p31">
              <a:extLst>
                <a:ext uri="{FF2B5EF4-FFF2-40B4-BE49-F238E27FC236}">
                  <a16:creationId xmlns:a16="http://schemas.microsoft.com/office/drawing/2014/main" id="{B012CAE7-467B-0F13-D32F-FE91FA4C608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7;p31">
              <a:extLst>
                <a:ext uri="{FF2B5EF4-FFF2-40B4-BE49-F238E27FC236}">
                  <a16:creationId xmlns:a16="http://schemas.microsoft.com/office/drawing/2014/main" id="{332839FF-AF26-8A47-66EB-20FB25EE2E8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8;p31">
              <a:extLst>
                <a:ext uri="{FF2B5EF4-FFF2-40B4-BE49-F238E27FC236}">
                  <a16:creationId xmlns:a16="http://schemas.microsoft.com/office/drawing/2014/main" id="{B4D46989-1F5F-47F4-9240-9580A1E1B876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9;p31">
              <a:extLst>
                <a:ext uri="{FF2B5EF4-FFF2-40B4-BE49-F238E27FC236}">
                  <a16:creationId xmlns:a16="http://schemas.microsoft.com/office/drawing/2014/main" id="{5F14DA0D-9196-8DD5-7146-02FF9D12C25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0;p31">
              <a:extLst>
                <a:ext uri="{FF2B5EF4-FFF2-40B4-BE49-F238E27FC236}">
                  <a16:creationId xmlns:a16="http://schemas.microsoft.com/office/drawing/2014/main" id="{B6BEE82B-30C5-EB01-69A8-A787F6DC887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1">
              <a:extLst>
                <a:ext uri="{FF2B5EF4-FFF2-40B4-BE49-F238E27FC236}">
                  <a16:creationId xmlns:a16="http://schemas.microsoft.com/office/drawing/2014/main" id="{007889FD-A71F-C03D-67B6-821DACB5F2E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1">
              <a:extLst>
                <a:ext uri="{FF2B5EF4-FFF2-40B4-BE49-F238E27FC236}">
                  <a16:creationId xmlns:a16="http://schemas.microsoft.com/office/drawing/2014/main" id="{89702844-CAB9-017A-B663-7842B401D52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1">
              <a:extLst>
                <a:ext uri="{FF2B5EF4-FFF2-40B4-BE49-F238E27FC236}">
                  <a16:creationId xmlns:a16="http://schemas.microsoft.com/office/drawing/2014/main" id="{07476E83-5961-EEB5-FFC8-9801CCA889DF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1">
              <a:extLst>
                <a:ext uri="{FF2B5EF4-FFF2-40B4-BE49-F238E27FC236}">
                  <a16:creationId xmlns:a16="http://schemas.microsoft.com/office/drawing/2014/main" id="{0CC95AAE-26AD-13A7-5827-4F3E11D2446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1">
              <a:extLst>
                <a:ext uri="{FF2B5EF4-FFF2-40B4-BE49-F238E27FC236}">
                  <a16:creationId xmlns:a16="http://schemas.microsoft.com/office/drawing/2014/main" id="{D328A04D-8EA6-94DD-21C4-7874A4F4C30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6;p31">
              <a:extLst>
                <a:ext uri="{FF2B5EF4-FFF2-40B4-BE49-F238E27FC236}">
                  <a16:creationId xmlns:a16="http://schemas.microsoft.com/office/drawing/2014/main" id="{D2515767-6ABA-32DA-6778-690C8B056A7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8;p31">
            <a:extLst>
              <a:ext uri="{FF2B5EF4-FFF2-40B4-BE49-F238E27FC236}">
                <a16:creationId xmlns:a16="http://schemas.microsoft.com/office/drawing/2014/main" id="{C70BAE22-7085-2F58-E982-4913ABA2DE05}"/>
              </a:ext>
            </a:extLst>
          </p:cNvPr>
          <p:cNvGrpSpPr/>
          <p:nvPr/>
        </p:nvGrpSpPr>
        <p:grpSpPr>
          <a:xfrm rot="10800000">
            <a:off x="4659081" y="1939586"/>
            <a:ext cx="286025" cy="1306200"/>
            <a:chOff x="978925" y="1314225"/>
            <a:chExt cx="286025" cy="1306200"/>
          </a:xfrm>
        </p:grpSpPr>
        <p:sp>
          <p:nvSpPr>
            <p:cNvPr id="22" name="Google Shape;829;p31">
              <a:extLst>
                <a:ext uri="{FF2B5EF4-FFF2-40B4-BE49-F238E27FC236}">
                  <a16:creationId xmlns:a16="http://schemas.microsoft.com/office/drawing/2014/main" id="{1BF67D5F-F8C2-ACB3-C233-CF77297C4CC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0;p31">
              <a:extLst>
                <a:ext uri="{FF2B5EF4-FFF2-40B4-BE49-F238E27FC236}">
                  <a16:creationId xmlns:a16="http://schemas.microsoft.com/office/drawing/2014/main" id="{EA88EF10-287E-C5A1-A9D6-BC3FB6D78E92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1;p31">
              <a:extLst>
                <a:ext uri="{FF2B5EF4-FFF2-40B4-BE49-F238E27FC236}">
                  <a16:creationId xmlns:a16="http://schemas.microsoft.com/office/drawing/2014/main" id="{3B013747-DB51-5598-C7B7-F5470E9721A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2;p31">
              <a:extLst>
                <a:ext uri="{FF2B5EF4-FFF2-40B4-BE49-F238E27FC236}">
                  <a16:creationId xmlns:a16="http://schemas.microsoft.com/office/drawing/2014/main" id="{BD833E88-EB2C-A3BB-F2B7-11433C58E11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3;p31">
              <a:extLst>
                <a:ext uri="{FF2B5EF4-FFF2-40B4-BE49-F238E27FC236}">
                  <a16:creationId xmlns:a16="http://schemas.microsoft.com/office/drawing/2014/main" id="{443EC338-DF7E-90E0-61D3-CA99FDA072F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4;p31">
              <a:extLst>
                <a:ext uri="{FF2B5EF4-FFF2-40B4-BE49-F238E27FC236}">
                  <a16:creationId xmlns:a16="http://schemas.microsoft.com/office/drawing/2014/main" id="{15589652-B897-BEB1-B89A-7A0B7A116D8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5;p31">
              <a:extLst>
                <a:ext uri="{FF2B5EF4-FFF2-40B4-BE49-F238E27FC236}">
                  <a16:creationId xmlns:a16="http://schemas.microsoft.com/office/drawing/2014/main" id="{BB4ADAD3-CCFE-545A-E650-0BB841D593F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36;p31">
              <a:extLst>
                <a:ext uri="{FF2B5EF4-FFF2-40B4-BE49-F238E27FC236}">
                  <a16:creationId xmlns:a16="http://schemas.microsoft.com/office/drawing/2014/main" id="{92DD6965-E4E2-DDE2-01CC-3F44C9700BB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7;p31">
              <a:extLst>
                <a:ext uri="{FF2B5EF4-FFF2-40B4-BE49-F238E27FC236}">
                  <a16:creationId xmlns:a16="http://schemas.microsoft.com/office/drawing/2014/main" id="{2D18E93F-F3F2-D0A4-EC48-1CB8BF7F40CC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8;p31">
              <a:extLst>
                <a:ext uri="{FF2B5EF4-FFF2-40B4-BE49-F238E27FC236}">
                  <a16:creationId xmlns:a16="http://schemas.microsoft.com/office/drawing/2014/main" id="{8A518475-EDFD-59F5-82FB-EBDE9AC4C99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9;p31">
              <a:extLst>
                <a:ext uri="{FF2B5EF4-FFF2-40B4-BE49-F238E27FC236}">
                  <a16:creationId xmlns:a16="http://schemas.microsoft.com/office/drawing/2014/main" id="{890D2E1B-A952-CD77-A6FA-7AD5829E372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0;p31">
              <a:extLst>
                <a:ext uri="{FF2B5EF4-FFF2-40B4-BE49-F238E27FC236}">
                  <a16:creationId xmlns:a16="http://schemas.microsoft.com/office/drawing/2014/main" id="{DDD77F00-A757-CDDD-DC04-C1ED0D0966F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1;p31">
              <a:extLst>
                <a:ext uri="{FF2B5EF4-FFF2-40B4-BE49-F238E27FC236}">
                  <a16:creationId xmlns:a16="http://schemas.microsoft.com/office/drawing/2014/main" id="{5C0B0ACC-B109-E1C5-14D3-BE4A0BE2AC3E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2;p31">
              <a:extLst>
                <a:ext uri="{FF2B5EF4-FFF2-40B4-BE49-F238E27FC236}">
                  <a16:creationId xmlns:a16="http://schemas.microsoft.com/office/drawing/2014/main" id="{56DE6CFB-81DF-48F6-9B74-10D86CB1833E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;p31">
              <a:extLst>
                <a:ext uri="{FF2B5EF4-FFF2-40B4-BE49-F238E27FC236}">
                  <a16:creationId xmlns:a16="http://schemas.microsoft.com/office/drawing/2014/main" id="{96B301A9-4FDF-A85C-6B66-369985A320B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4;p31">
              <a:extLst>
                <a:ext uri="{FF2B5EF4-FFF2-40B4-BE49-F238E27FC236}">
                  <a16:creationId xmlns:a16="http://schemas.microsoft.com/office/drawing/2014/main" id="{E9EB65D3-C70A-5305-278B-604177A98B4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5;p31">
              <a:extLst>
                <a:ext uri="{FF2B5EF4-FFF2-40B4-BE49-F238E27FC236}">
                  <a16:creationId xmlns:a16="http://schemas.microsoft.com/office/drawing/2014/main" id="{2298568D-B015-43E2-9611-E5470C0E411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6;p31">
              <a:extLst>
                <a:ext uri="{FF2B5EF4-FFF2-40B4-BE49-F238E27FC236}">
                  <a16:creationId xmlns:a16="http://schemas.microsoft.com/office/drawing/2014/main" id="{19005A37-1B75-213A-A3D6-FB3FCDE29E6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98ADB18-F0BE-49A6-CB01-97EEC0E46049}"/>
              </a:ext>
            </a:extLst>
          </p:cNvPr>
          <p:cNvSpPr txBox="1"/>
          <p:nvPr/>
        </p:nvSpPr>
        <p:spPr>
          <a:xfrm>
            <a:off x="5059531" y="982302"/>
            <a:ext cx="3709035" cy="154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Em 1968, 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Refrigor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criou empresas de enchimento e três anos mais tarde, em 1971, fundou 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Sumolis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, em Carnaxide.</a:t>
            </a:r>
          </a:p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Em 2006, 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Sumolis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adquiriu 20% da Compal através da sociedade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Inbepor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e em 2008 comprou os restantes 80% à CGD, passando a deter 100% da Compal.</a:t>
            </a:r>
          </a:p>
        </p:txBody>
      </p:sp>
      <p:pic>
        <p:nvPicPr>
          <p:cNvPr id="43" name="Imagem 42" descr="Uma imagem com Garrafa de vidro, beber, garrafa de cerveja, Tampa de garrafa&#10;&#10;Descrição gerada automaticamente">
            <a:extLst>
              <a:ext uri="{FF2B5EF4-FFF2-40B4-BE49-F238E27FC236}">
                <a16:creationId xmlns:a16="http://schemas.microsoft.com/office/drawing/2014/main" id="{D488E763-6B4A-297C-1500-7723CA78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18" y="2560238"/>
            <a:ext cx="3326850" cy="20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3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7"/>
          <p:cNvGrpSpPr/>
          <p:nvPr/>
        </p:nvGrpSpPr>
        <p:grpSpPr>
          <a:xfrm>
            <a:off x="1678394" y="1791116"/>
            <a:ext cx="1361438" cy="1027547"/>
            <a:chOff x="6264428" y="814155"/>
            <a:chExt cx="1735200" cy="1309645"/>
          </a:xfrm>
        </p:grpSpPr>
        <p:grpSp>
          <p:nvGrpSpPr>
            <p:cNvPr id="1475" name="Google Shape;1475;p47"/>
            <p:cNvGrpSpPr/>
            <p:nvPr/>
          </p:nvGrpSpPr>
          <p:grpSpPr>
            <a:xfrm>
              <a:off x="6766084" y="814155"/>
              <a:ext cx="731870" cy="241954"/>
              <a:chOff x="6908475" y="763225"/>
              <a:chExt cx="459775" cy="152000"/>
            </a:xfrm>
          </p:grpSpPr>
          <p:sp>
            <p:nvSpPr>
              <p:cNvPr id="1476" name="Google Shape;1476;p47"/>
              <p:cNvSpPr/>
              <p:nvPr/>
            </p:nvSpPr>
            <p:spPr>
              <a:xfrm>
                <a:off x="6908475" y="780700"/>
                <a:ext cx="4597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18391" h="5381" fill="none" extrusionOk="0">
                    <a:moveTo>
                      <a:pt x="18390" y="5380"/>
                    </a:moveTo>
                    <a:lnTo>
                      <a:pt x="9211" y="0"/>
                    </a:lnTo>
                    <a:lnTo>
                      <a:pt x="1" y="5380"/>
                    </a:lnTo>
                  </a:path>
                </a:pathLst>
              </a:custGeom>
              <a:noFill/>
              <a:ln w="987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7"/>
              <p:cNvSpPr/>
              <p:nvPr/>
            </p:nvSpPr>
            <p:spPr>
              <a:xfrm>
                <a:off x="7121250" y="763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70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9" y="1064"/>
                      <a:pt x="1369" y="699"/>
                    </a:cubicBezTo>
                    <a:cubicBezTo>
                      <a:pt x="1369" y="304"/>
                      <a:pt x="1065" y="0"/>
                      <a:pt x="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8" name="Google Shape;1478;p47"/>
            <p:cNvSpPr/>
            <p:nvPr/>
          </p:nvSpPr>
          <p:spPr>
            <a:xfrm>
              <a:off x="6264428" y="1056100"/>
              <a:ext cx="1735200" cy="1067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9" name="Google Shape;1479;p47"/>
            <p:cNvGrpSpPr/>
            <p:nvPr/>
          </p:nvGrpSpPr>
          <p:grpSpPr>
            <a:xfrm flipH="1">
              <a:off x="6334465" y="1110708"/>
              <a:ext cx="1595100" cy="958500"/>
              <a:chOff x="2966928" y="2489233"/>
              <a:chExt cx="1595100" cy="958500"/>
            </a:xfrm>
          </p:grpSpPr>
          <p:sp>
            <p:nvSpPr>
              <p:cNvPr id="1480" name="Google Shape;1480;p47"/>
              <p:cNvSpPr/>
              <p:nvPr/>
            </p:nvSpPr>
            <p:spPr>
              <a:xfrm>
                <a:off x="2966928" y="2489233"/>
                <a:ext cx="1595100" cy="958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7"/>
              <p:cNvSpPr/>
              <p:nvPr/>
            </p:nvSpPr>
            <p:spPr>
              <a:xfrm>
                <a:off x="3068661" y="2882961"/>
                <a:ext cx="390300" cy="390300"/>
              </a:xfrm>
              <a:prstGeom prst="ellipse">
                <a:avLst/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7"/>
              <p:cNvSpPr/>
              <p:nvPr/>
            </p:nvSpPr>
            <p:spPr>
              <a:xfrm>
                <a:off x="3313792" y="2882961"/>
                <a:ext cx="390300" cy="390300"/>
              </a:xfrm>
              <a:prstGeom prst="ellipse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7"/>
              <p:cNvSpPr/>
              <p:nvPr/>
            </p:nvSpPr>
            <p:spPr>
              <a:xfrm>
                <a:off x="3191218" y="2663825"/>
                <a:ext cx="390300" cy="390300"/>
              </a:xfrm>
              <a:prstGeom prst="ellipse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47"/>
            <p:cNvGrpSpPr/>
            <p:nvPr/>
          </p:nvGrpSpPr>
          <p:grpSpPr>
            <a:xfrm>
              <a:off x="6416978" y="1279688"/>
              <a:ext cx="673901" cy="242191"/>
              <a:chOff x="8116750" y="2573743"/>
              <a:chExt cx="646800" cy="242191"/>
            </a:xfrm>
          </p:grpSpPr>
          <p:sp>
            <p:nvSpPr>
              <p:cNvPr id="1485" name="Google Shape;1485;p47"/>
              <p:cNvSpPr/>
              <p:nvPr/>
            </p:nvSpPr>
            <p:spPr>
              <a:xfrm>
                <a:off x="8116750" y="2573743"/>
                <a:ext cx="5709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7"/>
              <p:cNvSpPr/>
              <p:nvPr/>
            </p:nvSpPr>
            <p:spPr>
              <a:xfrm>
                <a:off x="8116750" y="2643294"/>
                <a:ext cx="3765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7"/>
              <p:cNvSpPr/>
              <p:nvPr/>
            </p:nvSpPr>
            <p:spPr>
              <a:xfrm>
                <a:off x="8116750" y="2712818"/>
                <a:ext cx="5112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7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9" name="Google Shape;1489;p47"/>
            <p:cNvSpPr/>
            <p:nvPr/>
          </p:nvSpPr>
          <p:spPr>
            <a:xfrm>
              <a:off x="6420675" y="1581963"/>
              <a:ext cx="666526" cy="318238"/>
            </a:xfrm>
            <a:custGeom>
              <a:avLst/>
              <a:gdLst/>
              <a:ahLst/>
              <a:cxnLst/>
              <a:rect l="l" t="t" r="r" b="b"/>
              <a:pathLst>
                <a:path w="16749" h="21369" extrusionOk="0">
                  <a:moveTo>
                    <a:pt x="0" y="0"/>
                  </a:moveTo>
                  <a:lnTo>
                    <a:pt x="0" y="21368"/>
                  </a:lnTo>
                  <a:lnTo>
                    <a:pt x="16748" y="21368"/>
                  </a:lnTo>
                  <a:lnTo>
                    <a:pt x="16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47"/>
          <p:cNvGrpSpPr/>
          <p:nvPr/>
        </p:nvGrpSpPr>
        <p:grpSpPr>
          <a:xfrm>
            <a:off x="1274349" y="630441"/>
            <a:ext cx="1361438" cy="1027547"/>
            <a:chOff x="1352200" y="845480"/>
            <a:chExt cx="1735200" cy="1309645"/>
          </a:xfrm>
        </p:grpSpPr>
        <p:grpSp>
          <p:nvGrpSpPr>
            <p:cNvPr id="1491" name="Google Shape;1491;p47"/>
            <p:cNvGrpSpPr/>
            <p:nvPr/>
          </p:nvGrpSpPr>
          <p:grpSpPr>
            <a:xfrm>
              <a:off x="1853856" y="845480"/>
              <a:ext cx="731870" cy="241954"/>
              <a:chOff x="6908475" y="763225"/>
              <a:chExt cx="459775" cy="152000"/>
            </a:xfrm>
          </p:grpSpPr>
          <p:sp>
            <p:nvSpPr>
              <p:cNvPr id="1492" name="Google Shape;1492;p47"/>
              <p:cNvSpPr/>
              <p:nvPr/>
            </p:nvSpPr>
            <p:spPr>
              <a:xfrm>
                <a:off x="6908475" y="780700"/>
                <a:ext cx="459775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18391" h="5381" fill="none" extrusionOk="0">
                    <a:moveTo>
                      <a:pt x="18390" y="5380"/>
                    </a:moveTo>
                    <a:lnTo>
                      <a:pt x="9211" y="0"/>
                    </a:lnTo>
                    <a:lnTo>
                      <a:pt x="1" y="5380"/>
                    </a:lnTo>
                  </a:path>
                </a:pathLst>
              </a:custGeom>
              <a:noFill/>
              <a:ln w="987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7121250" y="763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70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064"/>
                      <a:pt x="305" y="1368"/>
                      <a:pt x="700" y="1368"/>
                    </a:cubicBezTo>
                    <a:cubicBezTo>
                      <a:pt x="1065" y="1368"/>
                      <a:pt x="1369" y="1064"/>
                      <a:pt x="1369" y="699"/>
                    </a:cubicBezTo>
                    <a:cubicBezTo>
                      <a:pt x="1369" y="304"/>
                      <a:pt x="1065" y="0"/>
                      <a:pt x="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4" name="Google Shape;1494;p47"/>
            <p:cNvGrpSpPr/>
            <p:nvPr/>
          </p:nvGrpSpPr>
          <p:grpSpPr>
            <a:xfrm>
              <a:off x="1352200" y="1087425"/>
              <a:ext cx="1735200" cy="1067700"/>
              <a:chOff x="2896875" y="3464350"/>
              <a:chExt cx="1735200" cy="106770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2896875" y="3464350"/>
                <a:ext cx="1735200" cy="1067700"/>
              </a:xfrm>
              <a:prstGeom prst="rect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2966928" y="3523817"/>
                <a:ext cx="1595100" cy="958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3845728" y="3660025"/>
                <a:ext cx="268350" cy="686100"/>
              </a:xfrm>
              <a:prstGeom prst="flowChartCollat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7"/>
              <p:cNvSpPr/>
              <p:nvPr/>
            </p:nvSpPr>
            <p:spPr>
              <a:xfrm>
                <a:off x="4208578" y="3660025"/>
                <a:ext cx="268350" cy="686100"/>
              </a:xfrm>
              <a:prstGeom prst="flowChartCollat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9" name="Google Shape;1499;p47"/>
              <p:cNvGrpSpPr/>
              <p:nvPr/>
            </p:nvGrpSpPr>
            <p:grpSpPr>
              <a:xfrm>
                <a:off x="3049425" y="3672875"/>
                <a:ext cx="673901" cy="242191"/>
                <a:chOff x="8116750" y="2573743"/>
                <a:chExt cx="646800" cy="242191"/>
              </a:xfrm>
            </p:grpSpPr>
            <p:sp>
              <p:nvSpPr>
                <p:cNvPr id="1500" name="Google Shape;1500;p47"/>
                <p:cNvSpPr/>
                <p:nvPr/>
              </p:nvSpPr>
              <p:spPr>
                <a:xfrm>
                  <a:off x="8116750" y="2573743"/>
                  <a:ext cx="5709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47"/>
                <p:cNvSpPr/>
                <p:nvPr/>
              </p:nvSpPr>
              <p:spPr>
                <a:xfrm>
                  <a:off x="8116750" y="2643294"/>
                  <a:ext cx="3765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47"/>
                <p:cNvSpPr/>
                <p:nvPr/>
              </p:nvSpPr>
              <p:spPr>
                <a:xfrm>
                  <a:off x="8116750" y="2712818"/>
                  <a:ext cx="5112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7"/>
                <p:cNvSpPr/>
                <p:nvPr/>
              </p:nvSpPr>
              <p:spPr>
                <a:xfrm>
                  <a:off x="8116750" y="2782333"/>
                  <a:ext cx="6468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4" name="Google Shape;1504;p47"/>
              <p:cNvSpPr/>
              <p:nvPr/>
            </p:nvSpPr>
            <p:spPr>
              <a:xfrm>
                <a:off x="3049525" y="3964950"/>
                <a:ext cx="673800" cy="381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4190271" y="909643"/>
            <a:ext cx="4344664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Obrigado</a:t>
            </a:r>
            <a:r>
              <a:rPr lang="en" dirty="0"/>
              <a:t>!</a:t>
            </a:r>
          </a:p>
        </p:txBody>
      </p:sp>
      <p:grpSp>
        <p:nvGrpSpPr>
          <p:cNvPr id="1508" name="Google Shape;1508;p47"/>
          <p:cNvGrpSpPr/>
          <p:nvPr/>
        </p:nvGrpSpPr>
        <p:grpSpPr>
          <a:xfrm>
            <a:off x="243811" y="982918"/>
            <a:ext cx="1645323" cy="3894817"/>
            <a:chOff x="715100" y="1360567"/>
            <a:chExt cx="1464592" cy="3466991"/>
          </a:xfrm>
        </p:grpSpPr>
        <p:sp>
          <p:nvSpPr>
            <p:cNvPr id="1509" name="Google Shape;1509;p47"/>
            <p:cNvSpPr/>
            <p:nvPr/>
          </p:nvSpPr>
          <p:spPr>
            <a:xfrm>
              <a:off x="1269874" y="1437970"/>
              <a:ext cx="296130" cy="351687"/>
            </a:xfrm>
            <a:custGeom>
              <a:avLst/>
              <a:gdLst/>
              <a:ahLst/>
              <a:cxnLst/>
              <a:rect l="l" t="t" r="r" b="b"/>
              <a:pathLst>
                <a:path w="6263" h="7438" extrusionOk="0">
                  <a:moveTo>
                    <a:pt x="3136" y="0"/>
                  </a:moveTo>
                  <a:cubicBezTo>
                    <a:pt x="2698" y="0"/>
                    <a:pt x="2242" y="68"/>
                    <a:pt x="1794" y="190"/>
                  </a:cubicBezTo>
                  <a:cubicBezTo>
                    <a:pt x="1" y="676"/>
                    <a:pt x="153" y="2500"/>
                    <a:pt x="153" y="2500"/>
                  </a:cubicBezTo>
                  <a:cubicBezTo>
                    <a:pt x="153" y="2500"/>
                    <a:pt x="31" y="3199"/>
                    <a:pt x="548" y="3412"/>
                  </a:cubicBezTo>
                  <a:cubicBezTo>
                    <a:pt x="578" y="3412"/>
                    <a:pt x="578" y="5266"/>
                    <a:pt x="3131" y="5661"/>
                  </a:cubicBezTo>
                  <a:lnTo>
                    <a:pt x="3344" y="7120"/>
                  </a:lnTo>
                  <a:cubicBezTo>
                    <a:pt x="3344" y="7120"/>
                    <a:pt x="3466" y="7438"/>
                    <a:pt x="3930" y="7438"/>
                  </a:cubicBezTo>
                  <a:cubicBezTo>
                    <a:pt x="3983" y="7438"/>
                    <a:pt x="4041" y="7434"/>
                    <a:pt x="4104" y="7424"/>
                  </a:cubicBezTo>
                  <a:cubicBezTo>
                    <a:pt x="4682" y="7333"/>
                    <a:pt x="4651" y="7029"/>
                    <a:pt x="4651" y="7029"/>
                  </a:cubicBezTo>
                  <a:lnTo>
                    <a:pt x="4651" y="5266"/>
                  </a:lnTo>
                  <a:cubicBezTo>
                    <a:pt x="4651" y="5266"/>
                    <a:pt x="6262" y="4445"/>
                    <a:pt x="5897" y="2257"/>
                  </a:cubicBezTo>
                  <a:cubicBezTo>
                    <a:pt x="5601" y="616"/>
                    <a:pt x="4450" y="0"/>
                    <a:pt x="3136" y="0"/>
                  </a:cubicBezTo>
                  <a:close/>
                </a:path>
              </a:pathLst>
            </a:custGeom>
            <a:solidFill>
              <a:srgbClr val="583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1268456" y="1360567"/>
              <a:ext cx="306154" cy="197641"/>
            </a:xfrm>
            <a:custGeom>
              <a:avLst/>
              <a:gdLst/>
              <a:ahLst/>
              <a:cxnLst/>
              <a:rect l="l" t="t" r="r" b="b"/>
              <a:pathLst>
                <a:path w="6475" h="4180" extrusionOk="0">
                  <a:moveTo>
                    <a:pt x="4186" y="1"/>
                  </a:moveTo>
                  <a:cubicBezTo>
                    <a:pt x="3759" y="1"/>
                    <a:pt x="3384" y="259"/>
                    <a:pt x="3009" y="490"/>
                  </a:cubicBezTo>
                  <a:cubicBezTo>
                    <a:pt x="2797" y="611"/>
                    <a:pt x="2614" y="733"/>
                    <a:pt x="2401" y="885"/>
                  </a:cubicBezTo>
                  <a:cubicBezTo>
                    <a:pt x="2349" y="806"/>
                    <a:pt x="2251" y="727"/>
                    <a:pt x="2146" y="727"/>
                  </a:cubicBezTo>
                  <a:cubicBezTo>
                    <a:pt x="2130" y="727"/>
                    <a:pt x="2114" y="729"/>
                    <a:pt x="2098" y="733"/>
                  </a:cubicBezTo>
                  <a:cubicBezTo>
                    <a:pt x="1915" y="733"/>
                    <a:pt x="1763" y="885"/>
                    <a:pt x="1642" y="1006"/>
                  </a:cubicBezTo>
                  <a:cubicBezTo>
                    <a:pt x="1368" y="1280"/>
                    <a:pt x="1125" y="1553"/>
                    <a:pt x="912" y="1888"/>
                  </a:cubicBezTo>
                  <a:cubicBezTo>
                    <a:pt x="790" y="2040"/>
                    <a:pt x="699" y="2222"/>
                    <a:pt x="639" y="2435"/>
                  </a:cubicBezTo>
                  <a:cubicBezTo>
                    <a:pt x="547" y="2435"/>
                    <a:pt x="456" y="2465"/>
                    <a:pt x="365" y="2526"/>
                  </a:cubicBezTo>
                  <a:cubicBezTo>
                    <a:pt x="152" y="2648"/>
                    <a:pt x="91" y="2921"/>
                    <a:pt x="61" y="3134"/>
                  </a:cubicBezTo>
                  <a:cubicBezTo>
                    <a:pt x="0" y="3468"/>
                    <a:pt x="0" y="3803"/>
                    <a:pt x="122" y="4107"/>
                  </a:cubicBezTo>
                  <a:cubicBezTo>
                    <a:pt x="144" y="4151"/>
                    <a:pt x="183" y="4179"/>
                    <a:pt x="225" y="4179"/>
                  </a:cubicBezTo>
                  <a:cubicBezTo>
                    <a:pt x="241" y="4179"/>
                    <a:pt x="257" y="4176"/>
                    <a:pt x="274" y="4168"/>
                  </a:cubicBezTo>
                  <a:cubicBezTo>
                    <a:pt x="386" y="4010"/>
                    <a:pt x="581" y="3920"/>
                    <a:pt x="761" y="3920"/>
                  </a:cubicBezTo>
                  <a:cubicBezTo>
                    <a:pt x="825" y="3920"/>
                    <a:pt x="887" y="3931"/>
                    <a:pt x="942" y="3955"/>
                  </a:cubicBezTo>
                  <a:cubicBezTo>
                    <a:pt x="942" y="4014"/>
                    <a:pt x="994" y="4061"/>
                    <a:pt x="1038" y="4061"/>
                  </a:cubicBezTo>
                  <a:cubicBezTo>
                    <a:pt x="1062" y="4061"/>
                    <a:pt x="1084" y="4047"/>
                    <a:pt x="1094" y="4016"/>
                  </a:cubicBezTo>
                  <a:cubicBezTo>
                    <a:pt x="1246" y="3772"/>
                    <a:pt x="1338" y="3499"/>
                    <a:pt x="1429" y="3195"/>
                  </a:cubicBezTo>
                  <a:cubicBezTo>
                    <a:pt x="1429" y="3134"/>
                    <a:pt x="1459" y="3043"/>
                    <a:pt x="1459" y="2982"/>
                  </a:cubicBezTo>
                  <a:cubicBezTo>
                    <a:pt x="1459" y="2952"/>
                    <a:pt x="1490" y="2891"/>
                    <a:pt x="1490" y="2861"/>
                  </a:cubicBezTo>
                  <a:cubicBezTo>
                    <a:pt x="2249" y="2830"/>
                    <a:pt x="3009" y="2739"/>
                    <a:pt x="3708" y="2465"/>
                  </a:cubicBezTo>
                  <a:lnTo>
                    <a:pt x="3739" y="2465"/>
                  </a:lnTo>
                  <a:cubicBezTo>
                    <a:pt x="4012" y="2587"/>
                    <a:pt x="4286" y="2648"/>
                    <a:pt x="4560" y="2678"/>
                  </a:cubicBezTo>
                  <a:lnTo>
                    <a:pt x="4955" y="2678"/>
                  </a:lnTo>
                  <a:cubicBezTo>
                    <a:pt x="5076" y="2678"/>
                    <a:pt x="5167" y="2678"/>
                    <a:pt x="5289" y="2709"/>
                  </a:cubicBezTo>
                  <a:cubicBezTo>
                    <a:pt x="5380" y="2739"/>
                    <a:pt x="5411" y="2861"/>
                    <a:pt x="5471" y="2952"/>
                  </a:cubicBezTo>
                  <a:cubicBezTo>
                    <a:pt x="5563" y="3043"/>
                    <a:pt x="5684" y="3073"/>
                    <a:pt x="5806" y="3073"/>
                  </a:cubicBezTo>
                  <a:cubicBezTo>
                    <a:pt x="6019" y="3073"/>
                    <a:pt x="6292" y="2952"/>
                    <a:pt x="6383" y="2769"/>
                  </a:cubicBezTo>
                  <a:cubicBezTo>
                    <a:pt x="6474" y="2648"/>
                    <a:pt x="6474" y="2496"/>
                    <a:pt x="6414" y="2405"/>
                  </a:cubicBezTo>
                  <a:cubicBezTo>
                    <a:pt x="6383" y="2313"/>
                    <a:pt x="6323" y="2283"/>
                    <a:pt x="6231" y="2253"/>
                  </a:cubicBezTo>
                  <a:cubicBezTo>
                    <a:pt x="6383" y="2009"/>
                    <a:pt x="6474" y="1736"/>
                    <a:pt x="6444" y="1493"/>
                  </a:cubicBezTo>
                  <a:cubicBezTo>
                    <a:pt x="6414" y="1219"/>
                    <a:pt x="6262" y="1006"/>
                    <a:pt x="6019" y="885"/>
                  </a:cubicBezTo>
                  <a:cubicBezTo>
                    <a:pt x="5988" y="885"/>
                    <a:pt x="5958" y="854"/>
                    <a:pt x="5927" y="854"/>
                  </a:cubicBezTo>
                  <a:cubicBezTo>
                    <a:pt x="5958" y="824"/>
                    <a:pt x="5958" y="763"/>
                    <a:pt x="5958" y="733"/>
                  </a:cubicBezTo>
                  <a:cubicBezTo>
                    <a:pt x="5958" y="581"/>
                    <a:pt x="5836" y="490"/>
                    <a:pt x="5715" y="459"/>
                  </a:cubicBezTo>
                  <a:cubicBezTo>
                    <a:pt x="5670" y="441"/>
                    <a:pt x="5626" y="434"/>
                    <a:pt x="5581" y="434"/>
                  </a:cubicBezTo>
                  <a:cubicBezTo>
                    <a:pt x="5474" y="434"/>
                    <a:pt x="5366" y="477"/>
                    <a:pt x="5259" y="520"/>
                  </a:cubicBezTo>
                  <a:cubicBezTo>
                    <a:pt x="5167" y="581"/>
                    <a:pt x="5046" y="611"/>
                    <a:pt x="4924" y="672"/>
                  </a:cubicBezTo>
                  <a:cubicBezTo>
                    <a:pt x="4924" y="520"/>
                    <a:pt x="4864" y="398"/>
                    <a:pt x="4803" y="277"/>
                  </a:cubicBezTo>
                  <a:cubicBezTo>
                    <a:pt x="4681" y="125"/>
                    <a:pt x="4468" y="34"/>
                    <a:pt x="4256" y="3"/>
                  </a:cubicBezTo>
                  <a:cubicBezTo>
                    <a:pt x="4232" y="2"/>
                    <a:pt x="4209" y="1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1106038" y="3188822"/>
              <a:ext cx="344973" cy="1345849"/>
            </a:xfrm>
            <a:custGeom>
              <a:avLst/>
              <a:gdLst/>
              <a:ahLst/>
              <a:cxnLst/>
              <a:rect l="l" t="t" r="r" b="b"/>
              <a:pathLst>
                <a:path w="7296" h="28464" extrusionOk="0">
                  <a:moveTo>
                    <a:pt x="61" y="0"/>
                  </a:moveTo>
                  <a:lnTo>
                    <a:pt x="0" y="183"/>
                  </a:lnTo>
                  <a:cubicBezTo>
                    <a:pt x="0" y="183"/>
                    <a:pt x="1034" y="9575"/>
                    <a:pt x="973" y="10943"/>
                  </a:cubicBezTo>
                  <a:cubicBezTo>
                    <a:pt x="943" y="12341"/>
                    <a:pt x="791" y="14986"/>
                    <a:pt x="973" y="16718"/>
                  </a:cubicBezTo>
                  <a:cubicBezTo>
                    <a:pt x="1156" y="18451"/>
                    <a:pt x="2858" y="26110"/>
                    <a:pt x="3070" y="27782"/>
                  </a:cubicBezTo>
                  <a:cubicBezTo>
                    <a:pt x="3070" y="27782"/>
                    <a:pt x="3959" y="28464"/>
                    <a:pt x="4850" y="28464"/>
                  </a:cubicBezTo>
                  <a:cubicBezTo>
                    <a:pt x="5367" y="28464"/>
                    <a:pt x="5886" y="28234"/>
                    <a:pt x="6232" y="27508"/>
                  </a:cubicBezTo>
                  <a:cubicBezTo>
                    <a:pt x="6232" y="27508"/>
                    <a:pt x="6049" y="13375"/>
                    <a:pt x="5928" y="11855"/>
                  </a:cubicBezTo>
                  <a:cubicBezTo>
                    <a:pt x="5776" y="10335"/>
                    <a:pt x="7295" y="608"/>
                    <a:pt x="7295" y="608"/>
                  </a:cubicBezTo>
                  <a:lnTo>
                    <a:pt x="7295" y="608"/>
                  </a:lnTo>
                  <a:cubicBezTo>
                    <a:pt x="7295" y="608"/>
                    <a:pt x="7094" y="612"/>
                    <a:pt x="6752" y="612"/>
                  </a:cubicBezTo>
                  <a:cubicBezTo>
                    <a:pt x="5440" y="612"/>
                    <a:pt x="2062" y="555"/>
                    <a:pt x="61" y="0"/>
                  </a:cubicBezTo>
                  <a:close/>
                </a:path>
              </a:pathLst>
            </a:custGeom>
            <a:solidFill>
              <a:srgbClr val="583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1450969" y="3190240"/>
              <a:ext cx="494433" cy="1208777"/>
            </a:xfrm>
            <a:custGeom>
              <a:avLst/>
              <a:gdLst/>
              <a:ahLst/>
              <a:cxnLst/>
              <a:rect l="l" t="t" r="r" b="b"/>
              <a:pathLst>
                <a:path w="10457" h="25565" extrusionOk="0">
                  <a:moveTo>
                    <a:pt x="7751" y="1"/>
                  </a:moveTo>
                  <a:cubicBezTo>
                    <a:pt x="4766" y="538"/>
                    <a:pt x="2716" y="658"/>
                    <a:pt x="1477" y="658"/>
                  </a:cubicBezTo>
                  <a:cubicBezTo>
                    <a:pt x="471" y="658"/>
                    <a:pt x="1" y="578"/>
                    <a:pt x="0" y="578"/>
                  </a:cubicBezTo>
                  <a:lnTo>
                    <a:pt x="0" y="578"/>
                  </a:lnTo>
                  <a:lnTo>
                    <a:pt x="3101" y="9302"/>
                  </a:lnTo>
                  <a:cubicBezTo>
                    <a:pt x="3101" y="9302"/>
                    <a:pt x="3101" y="10609"/>
                    <a:pt x="3314" y="13223"/>
                  </a:cubicBezTo>
                  <a:cubicBezTo>
                    <a:pt x="3557" y="15837"/>
                    <a:pt x="6961" y="24895"/>
                    <a:pt x="6961" y="24895"/>
                  </a:cubicBezTo>
                  <a:cubicBezTo>
                    <a:pt x="7501" y="25410"/>
                    <a:pt x="8175" y="25564"/>
                    <a:pt x="8787" y="25564"/>
                  </a:cubicBezTo>
                  <a:cubicBezTo>
                    <a:pt x="9690" y="25564"/>
                    <a:pt x="10457" y="25229"/>
                    <a:pt x="10457" y="25229"/>
                  </a:cubicBezTo>
                  <a:cubicBezTo>
                    <a:pt x="10457" y="25229"/>
                    <a:pt x="8724" y="10031"/>
                    <a:pt x="8481" y="8025"/>
                  </a:cubicBezTo>
                  <a:cubicBezTo>
                    <a:pt x="8207" y="6019"/>
                    <a:pt x="7751" y="1"/>
                    <a:pt x="7751" y="1"/>
                  </a:cubicBezTo>
                  <a:close/>
                </a:path>
              </a:pathLst>
            </a:custGeom>
            <a:solidFill>
              <a:srgbClr val="583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1116109" y="2467327"/>
              <a:ext cx="218492" cy="230455"/>
            </a:xfrm>
            <a:custGeom>
              <a:avLst/>
              <a:gdLst/>
              <a:ahLst/>
              <a:cxnLst/>
              <a:rect l="l" t="t" r="r" b="b"/>
              <a:pathLst>
                <a:path w="4621" h="4874" extrusionOk="0">
                  <a:moveTo>
                    <a:pt x="1885" y="1"/>
                  </a:moveTo>
                  <a:lnTo>
                    <a:pt x="0" y="2797"/>
                  </a:lnTo>
                  <a:cubicBezTo>
                    <a:pt x="0" y="2797"/>
                    <a:pt x="1581" y="4773"/>
                    <a:pt x="2219" y="4864"/>
                  </a:cubicBezTo>
                  <a:cubicBezTo>
                    <a:pt x="2266" y="4871"/>
                    <a:pt x="2308" y="4874"/>
                    <a:pt x="2347" y="4874"/>
                  </a:cubicBezTo>
                  <a:cubicBezTo>
                    <a:pt x="2859" y="4874"/>
                    <a:pt x="2675" y="4348"/>
                    <a:pt x="2675" y="4347"/>
                  </a:cubicBezTo>
                  <a:lnTo>
                    <a:pt x="2675" y="4347"/>
                  </a:lnTo>
                  <a:cubicBezTo>
                    <a:pt x="2716" y="4355"/>
                    <a:pt x="2754" y="4358"/>
                    <a:pt x="2790" y="4358"/>
                  </a:cubicBezTo>
                  <a:cubicBezTo>
                    <a:pt x="3355" y="4358"/>
                    <a:pt x="3435" y="3527"/>
                    <a:pt x="3435" y="3527"/>
                  </a:cubicBezTo>
                  <a:cubicBezTo>
                    <a:pt x="4195" y="3436"/>
                    <a:pt x="4104" y="2524"/>
                    <a:pt x="4104" y="2524"/>
                  </a:cubicBezTo>
                  <a:cubicBezTo>
                    <a:pt x="4620" y="2281"/>
                    <a:pt x="4499" y="1703"/>
                    <a:pt x="4104" y="1186"/>
                  </a:cubicBezTo>
                  <a:cubicBezTo>
                    <a:pt x="3709" y="639"/>
                    <a:pt x="1885" y="1"/>
                    <a:pt x="1885" y="1"/>
                  </a:cubicBezTo>
                  <a:close/>
                </a:path>
              </a:pathLst>
            </a:custGeom>
            <a:solidFill>
              <a:srgbClr val="583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1811693" y="2917180"/>
              <a:ext cx="104967" cy="298967"/>
            </a:xfrm>
            <a:custGeom>
              <a:avLst/>
              <a:gdLst/>
              <a:ahLst/>
              <a:cxnLst/>
              <a:rect l="l" t="t" r="r" b="b"/>
              <a:pathLst>
                <a:path w="2220" h="6323" extrusionOk="0">
                  <a:moveTo>
                    <a:pt x="62" y="1"/>
                  </a:moveTo>
                  <a:lnTo>
                    <a:pt x="62" y="62"/>
                  </a:lnTo>
                  <a:cubicBezTo>
                    <a:pt x="62" y="62"/>
                    <a:pt x="1" y="365"/>
                    <a:pt x="62" y="700"/>
                  </a:cubicBezTo>
                  <a:cubicBezTo>
                    <a:pt x="122" y="1065"/>
                    <a:pt x="122" y="4803"/>
                    <a:pt x="122" y="4803"/>
                  </a:cubicBezTo>
                  <a:lnTo>
                    <a:pt x="122" y="5776"/>
                  </a:lnTo>
                  <a:lnTo>
                    <a:pt x="153" y="6323"/>
                  </a:lnTo>
                  <a:cubicBezTo>
                    <a:pt x="153" y="6323"/>
                    <a:pt x="1338" y="5958"/>
                    <a:pt x="1764" y="4317"/>
                  </a:cubicBezTo>
                  <a:cubicBezTo>
                    <a:pt x="2220" y="2706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583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715100" y="1755950"/>
              <a:ext cx="1181448" cy="1168445"/>
            </a:xfrm>
            <a:custGeom>
              <a:avLst/>
              <a:gdLst/>
              <a:ahLst/>
              <a:cxnLst/>
              <a:rect l="l" t="t" r="r" b="b"/>
              <a:pathLst>
                <a:path w="24987" h="24712" extrusionOk="0">
                  <a:moveTo>
                    <a:pt x="15016" y="0"/>
                  </a:moveTo>
                  <a:cubicBezTo>
                    <a:pt x="15016" y="0"/>
                    <a:pt x="11551" y="274"/>
                    <a:pt x="10427" y="547"/>
                  </a:cubicBezTo>
                  <a:cubicBezTo>
                    <a:pt x="9332" y="790"/>
                    <a:pt x="7509" y="2432"/>
                    <a:pt x="6718" y="3374"/>
                  </a:cubicBezTo>
                  <a:cubicBezTo>
                    <a:pt x="5928" y="4316"/>
                    <a:pt x="1521" y="10031"/>
                    <a:pt x="761" y="11216"/>
                  </a:cubicBezTo>
                  <a:cubicBezTo>
                    <a:pt x="1" y="12371"/>
                    <a:pt x="487" y="14286"/>
                    <a:pt x="2159" y="15380"/>
                  </a:cubicBezTo>
                  <a:cubicBezTo>
                    <a:pt x="3861" y="16475"/>
                    <a:pt x="8512" y="17842"/>
                    <a:pt x="8512" y="17842"/>
                  </a:cubicBezTo>
                  <a:lnTo>
                    <a:pt x="10366" y="15046"/>
                  </a:lnTo>
                  <a:lnTo>
                    <a:pt x="5746" y="12006"/>
                  </a:lnTo>
                  <a:lnTo>
                    <a:pt x="8451" y="8632"/>
                  </a:lnTo>
                  <a:lnTo>
                    <a:pt x="8968" y="7903"/>
                  </a:lnTo>
                  <a:cubicBezTo>
                    <a:pt x="8968" y="7903"/>
                    <a:pt x="9515" y="10608"/>
                    <a:pt x="12129" y="12979"/>
                  </a:cubicBezTo>
                  <a:cubicBezTo>
                    <a:pt x="12129" y="12979"/>
                    <a:pt x="13723" y="13406"/>
                    <a:pt x="15974" y="13406"/>
                  </a:cubicBezTo>
                  <a:cubicBezTo>
                    <a:pt x="16050" y="13406"/>
                    <a:pt x="16125" y="13406"/>
                    <a:pt x="16202" y="13405"/>
                  </a:cubicBezTo>
                  <a:cubicBezTo>
                    <a:pt x="18573" y="13374"/>
                    <a:pt x="20883" y="12979"/>
                    <a:pt x="20883" y="12979"/>
                  </a:cubicBezTo>
                  <a:cubicBezTo>
                    <a:pt x="20883" y="12979"/>
                    <a:pt x="21004" y="13557"/>
                    <a:pt x="20944" y="13830"/>
                  </a:cubicBezTo>
                  <a:cubicBezTo>
                    <a:pt x="20913" y="14104"/>
                    <a:pt x="20852" y="14438"/>
                    <a:pt x="20852" y="14438"/>
                  </a:cubicBezTo>
                  <a:cubicBezTo>
                    <a:pt x="20852" y="14438"/>
                    <a:pt x="21764" y="16718"/>
                    <a:pt x="22099" y="18146"/>
                  </a:cubicBezTo>
                  <a:cubicBezTo>
                    <a:pt x="22433" y="19605"/>
                    <a:pt x="23223" y="24712"/>
                    <a:pt x="23223" y="24712"/>
                  </a:cubicBezTo>
                  <a:lnTo>
                    <a:pt x="24986" y="24560"/>
                  </a:lnTo>
                  <a:cubicBezTo>
                    <a:pt x="24986" y="24560"/>
                    <a:pt x="24409" y="14712"/>
                    <a:pt x="24196" y="12979"/>
                  </a:cubicBezTo>
                  <a:cubicBezTo>
                    <a:pt x="23983" y="11246"/>
                    <a:pt x="23010" y="4620"/>
                    <a:pt x="22828" y="3587"/>
                  </a:cubicBezTo>
                  <a:cubicBezTo>
                    <a:pt x="22676" y="2553"/>
                    <a:pt x="22038" y="1611"/>
                    <a:pt x="20974" y="1064"/>
                  </a:cubicBezTo>
                  <a:cubicBezTo>
                    <a:pt x="19910" y="486"/>
                    <a:pt x="16415" y="0"/>
                    <a:pt x="16415" y="0"/>
                  </a:cubicBezTo>
                  <a:cubicBezTo>
                    <a:pt x="16415" y="0"/>
                    <a:pt x="16415" y="638"/>
                    <a:pt x="15837" y="699"/>
                  </a:cubicBezTo>
                  <a:cubicBezTo>
                    <a:pt x="15780" y="708"/>
                    <a:pt x="15728" y="712"/>
                    <a:pt x="15679" y="712"/>
                  </a:cubicBezTo>
                  <a:cubicBezTo>
                    <a:pt x="15202" y="712"/>
                    <a:pt x="15071" y="331"/>
                    <a:pt x="15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1331674" y="1775052"/>
              <a:ext cx="296130" cy="443699"/>
            </a:xfrm>
            <a:custGeom>
              <a:avLst/>
              <a:gdLst/>
              <a:ahLst/>
              <a:cxnLst/>
              <a:rect l="l" t="t" r="r" b="b"/>
              <a:pathLst>
                <a:path w="6263" h="9384" extrusionOk="0">
                  <a:moveTo>
                    <a:pt x="2750" y="1"/>
                  </a:moveTo>
                  <a:cubicBezTo>
                    <a:pt x="2674" y="1"/>
                    <a:pt x="2598" y="8"/>
                    <a:pt x="2523" y="22"/>
                  </a:cubicBezTo>
                  <a:cubicBezTo>
                    <a:pt x="2402" y="22"/>
                    <a:pt x="2280" y="82"/>
                    <a:pt x="2189" y="143"/>
                  </a:cubicBezTo>
                  <a:cubicBezTo>
                    <a:pt x="2098" y="234"/>
                    <a:pt x="2037" y="326"/>
                    <a:pt x="1976" y="447"/>
                  </a:cubicBezTo>
                  <a:cubicBezTo>
                    <a:pt x="1946" y="569"/>
                    <a:pt x="1946" y="690"/>
                    <a:pt x="1946" y="812"/>
                  </a:cubicBezTo>
                  <a:cubicBezTo>
                    <a:pt x="1946" y="873"/>
                    <a:pt x="1946" y="964"/>
                    <a:pt x="1946" y="1055"/>
                  </a:cubicBezTo>
                  <a:cubicBezTo>
                    <a:pt x="1946" y="1055"/>
                    <a:pt x="1946" y="1085"/>
                    <a:pt x="1946" y="1085"/>
                  </a:cubicBezTo>
                  <a:cubicBezTo>
                    <a:pt x="1946" y="1116"/>
                    <a:pt x="1976" y="1146"/>
                    <a:pt x="1976" y="1207"/>
                  </a:cubicBezTo>
                  <a:cubicBezTo>
                    <a:pt x="1551" y="1997"/>
                    <a:pt x="1156" y="2818"/>
                    <a:pt x="761" y="3639"/>
                  </a:cubicBezTo>
                  <a:cubicBezTo>
                    <a:pt x="548" y="4064"/>
                    <a:pt x="335" y="4520"/>
                    <a:pt x="122" y="4946"/>
                  </a:cubicBezTo>
                  <a:cubicBezTo>
                    <a:pt x="92" y="5067"/>
                    <a:pt x="1" y="5158"/>
                    <a:pt x="61" y="5280"/>
                  </a:cubicBezTo>
                  <a:cubicBezTo>
                    <a:pt x="92" y="5402"/>
                    <a:pt x="183" y="5462"/>
                    <a:pt x="244" y="5523"/>
                  </a:cubicBezTo>
                  <a:cubicBezTo>
                    <a:pt x="396" y="5645"/>
                    <a:pt x="578" y="5766"/>
                    <a:pt x="761" y="5858"/>
                  </a:cubicBezTo>
                  <a:cubicBezTo>
                    <a:pt x="912" y="5918"/>
                    <a:pt x="1064" y="5979"/>
                    <a:pt x="1216" y="6010"/>
                  </a:cubicBezTo>
                  <a:cubicBezTo>
                    <a:pt x="1186" y="6405"/>
                    <a:pt x="1125" y="6830"/>
                    <a:pt x="1095" y="7225"/>
                  </a:cubicBezTo>
                  <a:cubicBezTo>
                    <a:pt x="1064" y="7651"/>
                    <a:pt x="1034" y="8076"/>
                    <a:pt x="1004" y="8502"/>
                  </a:cubicBezTo>
                  <a:cubicBezTo>
                    <a:pt x="1004" y="8715"/>
                    <a:pt x="1034" y="8958"/>
                    <a:pt x="1064" y="9201"/>
                  </a:cubicBezTo>
                  <a:cubicBezTo>
                    <a:pt x="1064" y="9232"/>
                    <a:pt x="1095" y="9262"/>
                    <a:pt x="1125" y="9262"/>
                  </a:cubicBezTo>
                  <a:cubicBezTo>
                    <a:pt x="1520" y="9323"/>
                    <a:pt x="1916" y="9383"/>
                    <a:pt x="2311" y="9383"/>
                  </a:cubicBezTo>
                  <a:lnTo>
                    <a:pt x="2371" y="9383"/>
                  </a:lnTo>
                  <a:cubicBezTo>
                    <a:pt x="2463" y="9383"/>
                    <a:pt x="2493" y="9262"/>
                    <a:pt x="2402" y="9232"/>
                  </a:cubicBezTo>
                  <a:cubicBezTo>
                    <a:pt x="2523" y="8289"/>
                    <a:pt x="2493" y="7317"/>
                    <a:pt x="2523" y="6374"/>
                  </a:cubicBezTo>
                  <a:cubicBezTo>
                    <a:pt x="2523" y="5888"/>
                    <a:pt x="2523" y="5402"/>
                    <a:pt x="2554" y="4915"/>
                  </a:cubicBezTo>
                  <a:cubicBezTo>
                    <a:pt x="2615" y="4429"/>
                    <a:pt x="2675" y="3943"/>
                    <a:pt x="2736" y="3487"/>
                  </a:cubicBezTo>
                  <a:cubicBezTo>
                    <a:pt x="2797" y="3031"/>
                    <a:pt x="2888" y="2575"/>
                    <a:pt x="2979" y="2119"/>
                  </a:cubicBezTo>
                  <a:cubicBezTo>
                    <a:pt x="3314" y="2970"/>
                    <a:pt x="3618" y="3821"/>
                    <a:pt x="3770" y="4703"/>
                  </a:cubicBezTo>
                  <a:cubicBezTo>
                    <a:pt x="3861" y="5158"/>
                    <a:pt x="3891" y="5614"/>
                    <a:pt x="3922" y="6101"/>
                  </a:cubicBezTo>
                  <a:cubicBezTo>
                    <a:pt x="3982" y="6587"/>
                    <a:pt x="4013" y="7073"/>
                    <a:pt x="4043" y="7529"/>
                  </a:cubicBezTo>
                  <a:cubicBezTo>
                    <a:pt x="4074" y="8076"/>
                    <a:pt x="4134" y="8624"/>
                    <a:pt x="4165" y="9171"/>
                  </a:cubicBezTo>
                  <a:cubicBezTo>
                    <a:pt x="4165" y="9232"/>
                    <a:pt x="4195" y="9262"/>
                    <a:pt x="4256" y="9262"/>
                  </a:cubicBezTo>
                  <a:cubicBezTo>
                    <a:pt x="4339" y="9267"/>
                    <a:pt x="4423" y="9270"/>
                    <a:pt x="4506" y="9270"/>
                  </a:cubicBezTo>
                  <a:cubicBezTo>
                    <a:pt x="4908" y="9270"/>
                    <a:pt x="5307" y="9211"/>
                    <a:pt x="5685" y="9110"/>
                  </a:cubicBezTo>
                  <a:cubicBezTo>
                    <a:pt x="5745" y="9080"/>
                    <a:pt x="5745" y="9049"/>
                    <a:pt x="5745" y="8988"/>
                  </a:cubicBezTo>
                  <a:lnTo>
                    <a:pt x="5320" y="6010"/>
                  </a:lnTo>
                  <a:lnTo>
                    <a:pt x="5229" y="5371"/>
                  </a:lnTo>
                  <a:cubicBezTo>
                    <a:pt x="5411" y="5310"/>
                    <a:pt x="5624" y="5219"/>
                    <a:pt x="5806" y="5128"/>
                  </a:cubicBezTo>
                  <a:cubicBezTo>
                    <a:pt x="5989" y="5037"/>
                    <a:pt x="6171" y="4946"/>
                    <a:pt x="6232" y="4763"/>
                  </a:cubicBezTo>
                  <a:cubicBezTo>
                    <a:pt x="6262" y="4733"/>
                    <a:pt x="6262" y="4703"/>
                    <a:pt x="6232" y="4672"/>
                  </a:cubicBezTo>
                  <a:cubicBezTo>
                    <a:pt x="6232" y="4642"/>
                    <a:pt x="6232" y="4611"/>
                    <a:pt x="6232" y="4581"/>
                  </a:cubicBezTo>
                  <a:cubicBezTo>
                    <a:pt x="5897" y="4186"/>
                    <a:pt x="5654" y="3760"/>
                    <a:pt x="5381" y="3335"/>
                  </a:cubicBezTo>
                  <a:cubicBezTo>
                    <a:pt x="5107" y="2909"/>
                    <a:pt x="4834" y="2453"/>
                    <a:pt x="4530" y="2058"/>
                  </a:cubicBezTo>
                  <a:cubicBezTo>
                    <a:pt x="4347" y="1815"/>
                    <a:pt x="4165" y="1602"/>
                    <a:pt x="3952" y="1420"/>
                  </a:cubicBezTo>
                  <a:cubicBezTo>
                    <a:pt x="3922" y="1389"/>
                    <a:pt x="3922" y="1389"/>
                    <a:pt x="3891" y="1389"/>
                  </a:cubicBezTo>
                  <a:cubicBezTo>
                    <a:pt x="3922" y="1359"/>
                    <a:pt x="3922" y="1329"/>
                    <a:pt x="3922" y="1298"/>
                  </a:cubicBezTo>
                  <a:cubicBezTo>
                    <a:pt x="3982" y="1025"/>
                    <a:pt x="3922" y="782"/>
                    <a:pt x="3800" y="569"/>
                  </a:cubicBezTo>
                  <a:cubicBezTo>
                    <a:pt x="3594" y="209"/>
                    <a:pt x="3171" y="1"/>
                    <a:pt x="2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1054310" y="2369639"/>
              <a:ext cx="766071" cy="852314"/>
            </a:xfrm>
            <a:custGeom>
              <a:avLst/>
              <a:gdLst/>
              <a:ahLst/>
              <a:cxnLst/>
              <a:rect l="l" t="t" r="r" b="b"/>
              <a:pathLst>
                <a:path w="16202" h="18026" extrusionOk="0">
                  <a:moveTo>
                    <a:pt x="13709" y="0"/>
                  </a:moveTo>
                  <a:lnTo>
                    <a:pt x="13709" y="0"/>
                  </a:lnTo>
                  <a:cubicBezTo>
                    <a:pt x="12343" y="314"/>
                    <a:pt x="10803" y="413"/>
                    <a:pt x="9403" y="413"/>
                  </a:cubicBezTo>
                  <a:cubicBezTo>
                    <a:pt x="7004" y="413"/>
                    <a:pt x="5016" y="122"/>
                    <a:pt x="5016" y="122"/>
                  </a:cubicBezTo>
                  <a:lnTo>
                    <a:pt x="5016" y="1520"/>
                  </a:lnTo>
                  <a:cubicBezTo>
                    <a:pt x="5016" y="1520"/>
                    <a:pt x="1064" y="6717"/>
                    <a:pt x="517" y="9666"/>
                  </a:cubicBezTo>
                  <a:cubicBezTo>
                    <a:pt x="0" y="12614"/>
                    <a:pt x="1064" y="17356"/>
                    <a:pt x="1064" y="17356"/>
                  </a:cubicBezTo>
                  <a:cubicBezTo>
                    <a:pt x="1064" y="17356"/>
                    <a:pt x="4681" y="17994"/>
                    <a:pt x="8481" y="18025"/>
                  </a:cubicBezTo>
                  <a:cubicBezTo>
                    <a:pt x="8558" y="18025"/>
                    <a:pt x="8636" y="18026"/>
                    <a:pt x="8713" y="18026"/>
                  </a:cubicBezTo>
                  <a:cubicBezTo>
                    <a:pt x="12439" y="18026"/>
                    <a:pt x="16201" y="17325"/>
                    <a:pt x="16201" y="17325"/>
                  </a:cubicBezTo>
                  <a:cubicBezTo>
                    <a:pt x="16201" y="17325"/>
                    <a:pt x="16140" y="13222"/>
                    <a:pt x="16080" y="11915"/>
                  </a:cubicBezTo>
                  <a:cubicBezTo>
                    <a:pt x="16019" y="10638"/>
                    <a:pt x="15350" y="6778"/>
                    <a:pt x="14985" y="5380"/>
                  </a:cubicBezTo>
                  <a:cubicBezTo>
                    <a:pt x="14590" y="3951"/>
                    <a:pt x="13678" y="1337"/>
                    <a:pt x="13678" y="1337"/>
                  </a:cubicBezTo>
                  <a:cubicBezTo>
                    <a:pt x="13861" y="638"/>
                    <a:pt x="13709" y="0"/>
                    <a:pt x="13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1223868" y="4398942"/>
              <a:ext cx="271685" cy="428616"/>
            </a:xfrm>
            <a:custGeom>
              <a:avLst/>
              <a:gdLst/>
              <a:ahLst/>
              <a:cxnLst/>
              <a:rect l="l" t="t" r="r" b="b"/>
              <a:pathLst>
                <a:path w="5746" h="9065" extrusionOk="0">
                  <a:moveTo>
                    <a:pt x="3709" y="1"/>
                  </a:moveTo>
                  <a:cubicBezTo>
                    <a:pt x="3030" y="315"/>
                    <a:pt x="2412" y="419"/>
                    <a:pt x="1890" y="419"/>
                  </a:cubicBezTo>
                  <a:cubicBezTo>
                    <a:pt x="845" y="419"/>
                    <a:pt x="183" y="1"/>
                    <a:pt x="183" y="1"/>
                  </a:cubicBezTo>
                  <a:lnTo>
                    <a:pt x="183" y="1"/>
                  </a:lnTo>
                  <a:cubicBezTo>
                    <a:pt x="183" y="1"/>
                    <a:pt x="366" y="1733"/>
                    <a:pt x="183" y="2888"/>
                  </a:cubicBezTo>
                  <a:cubicBezTo>
                    <a:pt x="1" y="4043"/>
                    <a:pt x="852" y="5624"/>
                    <a:pt x="1612" y="6627"/>
                  </a:cubicBezTo>
                  <a:cubicBezTo>
                    <a:pt x="2282" y="7576"/>
                    <a:pt x="4312" y="9064"/>
                    <a:pt x="5038" y="9064"/>
                  </a:cubicBezTo>
                  <a:cubicBezTo>
                    <a:pt x="5103" y="9064"/>
                    <a:pt x="5157" y="9053"/>
                    <a:pt x="5199" y="9028"/>
                  </a:cubicBezTo>
                  <a:cubicBezTo>
                    <a:pt x="5746" y="8694"/>
                    <a:pt x="5503" y="7326"/>
                    <a:pt x="5199" y="6019"/>
                  </a:cubicBezTo>
                  <a:cubicBezTo>
                    <a:pt x="4925" y="4712"/>
                    <a:pt x="3952" y="2888"/>
                    <a:pt x="3952" y="2888"/>
                  </a:cubicBezTo>
                  <a:lnTo>
                    <a:pt x="3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1752778" y="4321351"/>
              <a:ext cx="426914" cy="332207"/>
            </a:xfrm>
            <a:custGeom>
              <a:avLst/>
              <a:gdLst/>
              <a:ahLst/>
              <a:cxnLst/>
              <a:rect l="l" t="t" r="r" b="b"/>
              <a:pathLst>
                <a:path w="9029" h="7026" extrusionOk="0">
                  <a:moveTo>
                    <a:pt x="213" y="0"/>
                  </a:moveTo>
                  <a:lnTo>
                    <a:pt x="213" y="1794"/>
                  </a:lnTo>
                  <a:cubicBezTo>
                    <a:pt x="213" y="1794"/>
                    <a:pt x="1" y="2249"/>
                    <a:pt x="213" y="2979"/>
                  </a:cubicBezTo>
                  <a:cubicBezTo>
                    <a:pt x="456" y="3739"/>
                    <a:pt x="456" y="5623"/>
                    <a:pt x="456" y="5623"/>
                  </a:cubicBezTo>
                  <a:lnTo>
                    <a:pt x="1855" y="6171"/>
                  </a:lnTo>
                  <a:lnTo>
                    <a:pt x="2007" y="4985"/>
                  </a:lnTo>
                  <a:cubicBezTo>
                    <a:pt x="2007" y="4985"/>
                    <a:pt x="2554" y="5897"/>
                    <a:pt x="3071" y="6171"/>
                  </a:cubicBezTo>
                  <a:cubicBezTo>
                    <a:pt x="3593" y="6432"/>
                    <a:pt x="5640" y="7026"/>
                    <a:pt x="7200" y="7026"/>
                  </a:cubicBezTo>
                  <a:cubicBezTo>
                    <a:pt x="7274" y="7026"/>
                    <a:pt x="7346" y="7024"/>
                    <a:pt x="7417" y="7022"/>
                  </a:cubicBezTo>
                  <a:cubicBezTo>
                    <a:pt x="9028" y="6930"/>
                    <a:pt x="8359" y="5806"/>
                    <a:pt x="7630" y="5502"/>
                  </a:cubicBezTo>
                  <a:cubicBezTo>
                    <a:pt x="6900" y="5167"/>
                    <a:pt x="4621" y="3496"/>
                    <a:pt x="4590" y="3161"/>
                  </a:cubicBezTo>
                  <a:cubicBezTo>
                    <a:pt x="4560" y="2827"/>
                    <a:pt x="3922" y="0"/>
                    <a:pt x="3922" y="0"/>
                  </a:cubicBezTo>
                  <a:cubicBezTo>
                    <a:pt x="3324" y="335"/>
                    <a:pt x="2713" y="446"/>
                    <a:pt x="2163" y="446"/>
                  </a:cubicBezTo>
                  <a:cubicBezTo>
                    <a:pt x="1064" y="446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1105612" y="2072133"/>
              <a:ext cx="108277" cy="94139"/>
            </a:xfrm>
            <a:custGeom>
              <a:avLst/>
              <a:gdLst/>
              <a:ahLst/>
              <a:cxnLst/>
              <a:rect l="l" t="t" r="r" b="b"/>
              <a:pathLst>
                <a:path w="2290" h="1991" extrusionOk="0">
                  <a:moveTo>
                    <a:pt x="1073" y="0"/>
                  </a:moveTo>
                  <a:cubicBezTo>
                    <a:pt x="1013" y="0"/>
                    <a:pt x="982" y="0"/>
                    <a:pt x="952" y="31"/>
                  </a:cubicBezTo>
                  <a:cubicBezTo>
                    <a:pt x="921" y="61"/>
                    <a:pt x="952" y="152"/>
                    <a:pt x="982" y="152"/>
                  </a:cubicBezTo>
                  <a:cubicBezTo>
                    <a:pt x="1073" y="183"/>
                    <a:pt x="1165" y="243"/>
                    <a:pt x="1256" y="274"/>
                  </a:cubicBezTo>
                  <a:cubicBezTo>
                    <a:pt x="921" y="638"/>
                    <a:pt x="617" y="1064"/>
                    <a:pt x="313" y="1490"/>
                  </a:cubicBezTo>
                  <a:cubicBezTo>
                    <a:pt x="222" y="1611"/>
                    <a:pt x="131" y="1733"/>
                    <a:pt x="40" y="1885"/>
                  </a:cubicBezTo>
                  <a:cubicBezTo>
                    <a:pt x="0" y="1944"/>
                    <a:pt x="51" y="1991"/>
                    <a:pt x="108" y="1991"/>
                  </a:cubicBezTo>
                  <a:cubicBezTo>
                    <a:pt x="138" y="1991"/>
                    <a:pt x="171" y="1977"/>
                    <a:pt x="192" y="1945"/>
                  </a:cubicBezTo>
                  <a:cubicBezTo>
                    <a:pt x="496" y="1490"/>
                    <a:pt x="830" y="1064"/>
                    <a:pt x="1165" y="638"/>
                  </a:cubicBezTo>
                  <a:cubicBezTo>
                    <a:pt x="1256" y="517"/>
                    <a:pt x="1347" y="426"/>
                    <a:pt x="1438" y="334"/>
                  </a:cubicBezTo>
                  <a:cubicBezTo>
                    <a:pt x="1681" y="395"/>
                    <a:pt x="1955" y="456"/>
                    <a:pt x="2228" y="486"/>
                  </a:cubicBezTo>
                  <a:cubicBezTo>
                    <a:pt x="2259" y="486"/>
                    <a:pt x="2289" y="426"/>
                    <a:pt x="2289" y="395"/>
                  </a:cubicBezTo>
                  <a:cubicBezTo>
                    <a:pt x="2289" y="334"/>
                    <a:pt x="2259" y="334"/>
                    <a:pt x="2228" y="304"/>
                  </a:cubicBezTo>
                  <a:cubicBezTo>
                    <a:pt x="1985" y="274"/>
                    <a:pt x="1712" y="243"/>
                    <a:pt x="1468" y="152"/>
                  </a:cubicBezTo>
                  <a:cubicBezTo>
                    <a:pt x="1468" y="152"/>
                    <a:pt x="1438" y="122"/>
                    <a:pt x="1408" y="122"/>
                  </a:cubicBezTo>
                  <a:cubicBezTo>
                    <a:pt x="1286" y="91"/>
                    <a:pt x="1165" y="61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906975" y="2049294"/>
              <a:ext cx="80286" cy="56266"/>
            </a:xfrm>
            <a:custGeom>
              <a:avLst/>
              <a:gdLst/>
              <a:ahLst/>
              <a:cxnLst/>
              <a:rect l="l" t="t" r="r" b="b"/>
              <a:pathLst>
                <a:path w="1698" h="1190" extrusionOk="0">
                  <a:moveTo>
                    <a:pt x="124" y="0"/>
                  </a:moveTo>
                  <a:cubicBezTo>
                    <a:pt x="52" y="0"/>
                    <a:pt x="0" y="115"/>
                    <a:pt x="77" y="166"/>
                  </a:cubicBezTo>
                  <a:cubicBezTo>
                    <a:pt x="624" y="409"/>
                    <a:pt x="1080" y="774"/>
                    <a:pt x="1505" y="1169"/>
                  </a:cubicBezTo>
                  <a:cubicBezTo>
                    <a:pt x="1526" y="1183"/>
                    <a:pt x="1548" y="1189"/>
                    <a:pt x="1569" y="1189"/>
                  </a:cubicBezTo>
                  <a:cubicBezTo>
                    <a:pt x="1640" y="1189"/>
                    <a:pt x="1697" y="1118"/>
                    <a:pt x="1627" y="1048"/>
                  </a:cubicBezTo>
                  <a:cubicBezTo>
                    <a:pt x="1201" y="653"/>
                    <a:pt x="715" y="288"/>
                    <a:pt x="168" y="14"/>
                  </a:cubicBezTo>
                  <a:cubicBezTo>
                    <a:pt x="153" y="5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1340279" y="1838932"/>
              <a:ext cx="283175" cy="378402"/>
            </a:xfrm>
            <a:custGeom>
              <a:avLst/>
              <a:gdLst/>
              <a:ahLst/>
              <a:cxnLst/>
              <a:rect l="l" t="t" r="r" b="b"/>
              <a:pathLst>
                <a:path w="5989" h="8003" extrusionOk="0">
                  <a:moveTo>
                    <a:pt x="3010" y="798"/>
                  </a:moveTo>
                  <a:cubicBezTo>
                    <a:pt x="3284" y="1285"/>
                    <a:pt x="3557" y="1771"/>
                    <a:pt x="3831" y="2257"/>
                  </a:cubicBezTo>
                  <a:cubicBezTo>
                    <a:pt x="3952" y="2500"/>
                    <a:pt x="4074" y="2744"/>
                    <a:pt x="4196" y="2956"/>
                  </a:cubicBezTo>
                  <a:cubicBezTo>
                    <a:pt x="4287" y="3078"/>
                    <a:pt x="4348" y="3200"/>
                    <a:pt x="4408" y="3321"/>
                  </a:cubicBezTo>
                  <a:cubicBezTo>
                    <a:pt x="4469" y="3443"/>
                    <a:pt x="4530" y="3564"/>
                    <a:pt x="4591" y="3686"/>
                  </a:cubicBezTo>
                  <a:cubicBezTo>
                    <a:pt x="4621" y="3777"/>
                    <a:pt x="4652" y="3868"/>
                    <a:pt x="4652" y="3990"/>
                  </a:cubicBezTo>
                  <a:cubicBezTo>
                    <a:pt x="4652" y="4051"/>
                    <a:pt x="4652" y="4142"/>
                    <a:pt x="4591" y="4203"/>
                  </a:cubicBezTo>
                  <a:cubicBezTo>
                    <a:pt x="4591" y="4203"/>
                    <a:pt x="4560" y="4203"/>
                    <a:pt x="4560" y="4233"/>
                  </a:cubicBezTo>
                  <a:cubicBezTo>
                    <a:pt x="4500" y="4233"/>
                    <a:pt x="4439" y="4233"/>
                    <a:pt x="4408" y="4172"/>
                  </a:cubicBezTo>
                  <a:cubicBezTo>
                    <a:pt x="4317" y="4111"/>
                    <a:pt x="4256" y="4020"/>
                    <a:pt x="4196" y="3929"/>
                  </a:cubicBezTo>
                  <a:cubicBezTo>
                    <a:pt x="4074" y="3716"/>
                    <a:pt x="3952" y="3473"/>
                    <a:pt x="3861" y="3260"/>
                  </a:cubicBezTo>
                  <a:cubicBezTo>
                    <a:pt x="3770" y="3017"/>
                    <a:pt x="3679" y="2774"/>
                    <a:pt x="3588" y="2531"/>
                  </a:cubicBezTo>
                  <a:cubicBezTo>
                    <a:pt x="3375" y="1953"/>
                    <a:pt x="3162" y="1376"/>
                    <a:pt x="2980" y="829"/>
                  </a:cubicBezTo>
                  <a:lnTo>
                    <a:pt x="2980" y="798"/>
                  </a:lnTo>
                  <a:close/>
                  <a:moveTo>
                    <a:pt x="2676" y="829"/>
                  </a:moveTo>
                  <a:cubicBezTo>
                    <a:pt x="2615" y="1589"/>
                    <a:pt x="2493" y="2379"/>
                    <a:pt x="2341" y="3139"/>
                  </a:cubicBezTo>
                  <a:cubicBezTo>
                    <a:pt x="2250" y="3534"/>
                    <a:pt x="2129" y="3929"/>
                    <a:pt x="2038" y="4324"/>
                  </a:cubicBezTo>
                  <a:cubicBezTo>
                    <a:pt x="1977" y="4415"/>
                    <a:pt x="1977" y="4507"/>
                    <a:pt x="1946" y="4598"/>
                  </a:cubicBezTo>
                  <a:cubicBezTo>
                    <a:pt x="1946" y="4628"/>
                    <a:pt x="1916" y="4628"/>
                    <a:pt x="1916" y="4659"/>
                  </a:cubicBezTo>
                  <a:cubicBezTo>
                    <a:pt x="1916" y="4628"/>
                    <a:pt x="1886" y="4598"/>
                    <a:pt x="1855" y="4598"/>
                  </a:cubicBezTo>
                  <a:cubicBezTo>
                    <a:pt x="1764" y="4598"/>
                    <a:pt x="1673" y="4537"/>
                    <a:pt x="1642" y="4446"/>
                  </a:cubicBezTo>
                  <a:cubicBezTo>
                    <a:pt x="1612" y="4324"/>
                    <a:pt x="1642" y="4172"/>
                    <a:pt x="1673" y="4051"/>
                  </a:cubicBezTo>
                  <a:cubicBezTo>
                    <a:pt x="1703" y="3777"/>
                    <a:pt x="1764" y="3504"/>
                    <a:pt x="1855" y="3200"/>
                  </a:cubicBezTo>
                  <a:cubicBezTo>
                    <a:pt x="2007" y="2652"/>
                    <a:pt x="2189" y="2105"/>
                    <a:pt x="2372" y="1558"/>
                  </a:cubicBezTo>
                  <a:cubicBezTo>
                    <a:pt x="2433" y="1406"/>
                    <a:pt x="2463" y="1254"/>
                    <a:pt x="2524" y="1102"/>
                  </a:cubicBezTo>
                  <a:cubicBezTo>
                    <a:pt x="2554" y="1041"/>
                    <a:pt x="2585" y="950"/>
                    <a:pt x="2615" y="890"/>
                  </a:cubicBezTo>
                  <a:cubicBezTo>
                    <a:pt x="2615" y="859"/>
                    <a:pt x="2615" y="829"/>
                    <a:pt x="2645" y="829"/>
                  </a:cubicBezTo>
                  <a:close/>
                  <a:moveTo>
                    <a:pt x="3641" y="1"/>
                  </a:moveTo>
                  <a:cubicBezTo>
                    <a:pt x="3606" y="1"/>
                    <a:pt x="3569" y="20"/>
                    <a:pt x="3557" y="69"/>
                  </a:cubicBezTo>
                  <a:cubicBezTo>
                    <a:pt x="3497" y="312"/>
                    <a:pt x="3314" y="494"/>
                    <a:pt x="3071" y="616"/>
                  </a:cubicBezTo>
                  <a:cubicBezTo>
                    <a:pt x="2980" y="646"/>
                    <a:pt x="2858" y="677"/>
                    <a:pt x="2767" y="677"/>
                  </a:cubicBezTo>
                  <a:lnTo>
                    <a:pt x="2737" y="677"/>
                  </a:lnTo>
                  <a:cubicBezTo>
                    <a:pt x="2737" y="646"/>
                    <a:pt x="2737" y="646"/>
                    <a:pt x="2706" y="646"/>
                  </a:cubicBezTo>
                  <a:cubicBezTo>
                    <a:pt x="2691" y="631"/>
                    <a:pt x="2676" y="624"/>
                    <a:pt x="2661" y="624"/>
                  </a:cubicBezTo>
                  <a:cubicBezTo>
                    <a:pt x="2645" y="624"/>
                    <a:pt x="2630" y="631"/>
                    <a:pt x="2615" y="646"/>
                  </a:cubicBezTo>
                  <a:cubicBezTo>
                    <a:pt x="2554" y="616"/>
                    <a:pt x="2493" y="586"/>
                    <a:pt x="2433" y="525"/>
                  </a:cubicBezTo>
                  <a:cubicBezTo>
                    <a:pt x="2372" y="494"/>
                    <a:pt x="2311" y="464"/>
                    <a:pt x="2250" y="434"/>
                  </a:cubicBezTo>
                  <a:cubicBezTo>
                    <a:pt x="2129" y="342"/>
                    <a:pt x="2038" y="221"/>
                    <a:pt x="1977" y="69"/>
                  </a:cubicBezTo>
                  <a:cubicBezTo>
                    <a:pt x="1965" y="33"/>
                    <a:pt x="1934" y="16"/>
                    <a:pt x="1903" y="16"/>
                  </a:cubicBezTo>
                  <a:cubicBezTo>
                    <a:pt x="1855" y="16"/>
                    <a:pt x="1806" y="56"/>
                    <a:pt x="1825" y="130"/>
                  </a:cubicBezTo>
                  <a:cubicBezTo>
                    <a:pt x="1886" y="282"/>
                    <a:pt x="1977" y="403"/>
                    <a:pt x="2098" y="525"/>
                  </a:cubicBezTo>
                  <a:cubicBezTo>
                    <a:pt x="2189" y="616"/>
                    <a:pt x="2341" y="707"/>
                    <a:pt x="2463" y="768"/>
                  </a:cubicBezTo>
                  <a:cubicBezTo>
                    <a:pt x="2463" y="798"/>
                    <a:pt x="2433" y="829"/>
                    <a:pt x="2433" y="859"/>
                  </a:cubicBezTo>
                  <a:cubicBezTo>
                    <a:pt x="2372" y="1011"/>
                    <a:pt x="2311" y="1163"/>
                    <a:pt x="2281" y="1285"/>
                  </a:cubicBezTo>
                  <a:cubicBezTo>
                    <a:pt x="2159" y="1589"/>
                    <a:pt x="2068" y="1893"/>
                    <a:pt x="1977" y="2197"/>
                  </a:cubicBezTo>
                  <a:cubicBezTo>
                    <a:pt x="1764" y="2804"/>
                    <a:pt x="1612" y="3412"/>
                    <a:pt x="1490" y="4020"/>
                  </a:cubicBezTo>
                  <a:cubicBezTo>
                    <a:pt x="1460" y="4203"/>
                    <a:pt x="1430" y="4385"/>
                    <a:pt x="1521" y="4537"/>
                  </a:cubicBezTo>
                  <a:cubicBezTo>
                    <a:pt x="1521" y="4567"/>
                    <a:pt x="1551" y="4598"/>
                    <a:pt x="1582" y="4628"/>
                  </a:cubicBezTo>
                  <a:cubicBezTo>
                    <a:pt x="1460" y="4628"/>
                    <a:pt x="1338" y="4598"/>
                    <a:pt x="1247" y="4567"/>
                  </a:cubicBezTo>
                  <a:cubicBezTo>
                    <a:pt x="822" y="4476"/>
                    <a:pt x="457" y="4294"/>
                    <a:pt x="123" y="4051"/>
                  </a:cubicBezTo>
                  <a:cubicBezTo>
                    <a:pt x="114" y="4042"/>
                    <a:pt x="102" y="4038"/>
                    <a:pt x="90" y="4038"/>
                  </a:cubicBezTo>
                  <a:cubicBezTo>
                    <a:pt x="59" y="4038"/>
                    <a:pt x="22" y="4060"/>
                    <a:pt x="1" y="4081"/>
                  </a:cubicBezTo>
                  <a:cubicBezTo>
                    <a:pt x="1" y="4111"/>
                    <a:pt x="1" y="4172"/>
                    <a:pt x="31" y="4203"/>
                  </a:cubicBezTo>
                  <a:cubicBezTo>
                    <a:pt x="366" y="4415"/>
                    <a:pt x="700" y="4598"/>
                    <a:pt x="1065" y="4689"/>
                  </a:cubicBezTo>
                  <a:cubicBezTo>
                    <a:pt x="1247" y="4750"/>
                    <a:pt x="1430" y="4780"/>
                    <a:pt x="1642" y="4811"/>
                  </a:cubicBezTo>
                  <a:cubicBezTo>
                    <a:pt x="1703" y="4811"/>
                    <a:pt x="1764" y="4824"/>
                    <a:pt x="1825" y="4824"/>
                  </a:cubicBezTo>
                  <a:cubicBezTo>
                    <a:pt x="1855" y="4824"/>
                    <a:pt x="1886" y="4821"/>
                    <a:pt x="1916" y="4811"/>
                  </a:cubicBezTo>
                  <a:cubicBezTo>
                    <a:pt x="2038" y="4811"/>
                    <a:pt x="2068" y="4719"/>
                    <a:pt x="2098" y="4628"/>
                  </a:cubicBezTo>
                  <a:cubicBezTo>
                    <a:pt x="2159" y="4446"/>
                    <a:pt x="2189" y="4294"/>
                    <a:pt x="2250" y="4111"/>
                  </a:cubicBezTo>
                  <a:lnTo>
                    <a:pt x="2250" y="4111"/>
                  </a:lnTo>
                  <a:cubicBezTo>
                    <a:pt x="2220" y="4476"/>
                    <a:pt x="2189" y="4841"/>
                    <a:pt x="2189" y="5236"/>
                  </a:cubicBezTo>
                  <a:cubicBezTo>
                    <a:pt x="2159" y="5814"/>
                    <a:pt x="2159" y="6361"/>
                    <a:pt x="2129" y="6938"/>
                  </a:cubicBezTo>
                  <a:cubicBezTo>
                    <a:pt x="2129" y="7273"/>
                    <a:pt x="2129" y="7607"/>
                    <a:pt x="2159" y="7911"/>
                  </a:cubicBezTo>
                  <a:cubicBezTo>
                    <a:pt x="2159" y="7972"/>
                    <a:pt x="2197" y="8002"/>
                    <a:pt x="2235" y="8002"/>
                  </a:cubicBezTo>
                  <a:cubicBezTo>
                    <a:pt x="2273" y="8002"/>
                    <a:pt x="2311" y="7972"/>
                    <a:pt x="2311" y="7911"/>
                  </a:cubicBezTo>
                  <a:cubicBezTo>
                    <a:pt x="2311" y="7364"/>
                    <a:pt x="2311" y="6786"/>
                    <a:pt x="2311" y="6209"/>
                  </a:cubicBezTo>
                  <a:cubicBezTo>
                    <a:pt x="2341" y="5631"/>
                    <a:pt x="2372" y="5054"/>
                    <a:pt x="2402" y="4476"/>
                  </a:cubicBezTo>
                  <a:cubicBezTo>
                    <a:pt x="2402" y="4142"/>
                    <a:pt x="2433" y="3838"/>
                    <a:pt x="2463" y="3504"/>
                  </a:cubicBezTo>
                  <a:cubicBezTo>
                    <a:pt x="2463" y="3473"/>
                    <a:pt x="2463" y="3473"/>
                    <a:pt x="2433" y="3443"/>
                  </a:cubicBezTo>
                  <a:cubicBezTo>
                    <a:pt x="2463" y="3412"/>
                    <a:pt x="2463" y="3382"/>
                    <a:pt x="2463" y="3382"/>
                  </a:cubicBezTo>
                  <a:cubicBezTo>
                    <a:pt x="2463" y="3352"/>
                    <a:pt x="2463" y="3321"/>
                    <a:pt x="2463" y="3321"/>
                  </a:cubicBezTo>
                  <a:cubicBezTo>
                    <a:pt x="2524" y="2926"/>
                    <a:pt x="2615" y="2531"/>
                    <a:pt x="2676" y="2166"/>
                  </a:cubicBezTo>
                  <a:cubicBezTo>
                    <a:pt x="2737" y="1741"/>
                    <a:pt x="2797" y="1315"/>
                    <a:pt x="2828" y="890"/>
                  </a:cubicBezTo>
                  <a:cubicBezTo>
                    <a:pt x="2980" y="1406"/>
                    <a:pt x="3162" y="1923"/>
                    <a:pt x="3375" y="2440"/>
                  </a:cubicBezTo>
                  <a:cubicBezTo>
                    <a:pt x="3405" y="2531"/>
                    <a:pt x="3436" y="2622"/>
                    <a:pt x="3466" y="2713"/>
                  </a:cubicBezTo>
                  <a:cubicBezTo>
                    <a:pt x="3466" y="2713"/>
                    <a:pt x="3466" y="2744"/>
                    <a:pt x="3466" y="2744"/>
                  </a:cubicBezTo>
                  <a:cubicBezTo>
                    <a:pt x="3527" y="3382"/>
                    <a:pt x="3618" y="4051"/>
                    <a:pt x="3679" y="4689"/>
                  </a:cubicBezTo>
                  <a:cubicBezTo>
                    <a:pt x="3740" y="5358"/>
                    <a:pt x="3800" y="5996"/>
                    <a:pt x="3861" y="6634"/>
                  </a:cubicBezTo>
                  <a:cubicBezTo>
                    <a:pt x="3892" y="6999"/>
                    <a:pt x="3922" y="7394"/>
                    <a:pt x="3922" y="7759"/>
                  </a:cubicBezTo>
                  <a:cubicBezTo>
                    <a:pt x="3952" y="7789"/>
                    <a:pt x="3983" y="7820"/>
                    <a:pt x="4013" y="7820"/>
                  </a:cubicBezTo>
                  <a:cubicBezTo>
                    <a:pt x="4074" y="7820"/>
                    <a:pt x="4104" y="7789"/>
                    <a:pt x="4104" y="7759"/>
                  </a:cubicBezTo>
                  <a:cubicBezTo>
                    <a:pt x="4044" y="7090"/>
                    <a:pt x="4013" y="6452"/>
                    <a:pt x="3952" y="5783"/>
                  </a:cubicBezTo>
                  <a:cubicBezTo>
                    <a:pt x="3892" y="5145"/>
                    <a:pt x="3831" y="4476"/>
                    <a:pt x="3740" y="3838"/>
                  </a:cubicBezTo>
                  <a:cubicBezTo>
                    <a:pt x="3740" y="3656"/>
                    <a:pt x="3709" y="3473"/>
                    <a:pt x="3679" y="3291"/>
                  </a:cubicBezTo>
                  <a:lnTo>
                    <a:pt x="3679" y="3291"/>
                  </a:lnTo>
                  <a:cubicBezTo>
                    <a:pt x="3770" y="3504"/>
                    <a:pt x="3892" y="3747"/>
                    <a:pt x="4013" y="3929"/>
                  </a:cubicBezTo>
                  <a:cubicBezTo>
                    <a:pt x="4100" y="4131"/>
                    <a:pt x="4268" y="4387"/>
                    <a:pt x="4493" y="4387"/>
                  </a:cubicBezTo>
                  <a:cubicBezTo>
                    <a:pt x="4505" y="4387"/>
                    <a:pt x="4517" y="4387"/>
                    <a:pt x="4530" y="4385"/>
                  </a:cubicBezTo>
                  <a:cubicBezTo>
                    <a:pt x="4591" y="4385"/>
                    <a:pt x="4652" y="4355"/>
                    <a:pt x="4682" y="4324"/>
                  </a:cubicBezTo>
                  <a:cubicBezTo>
                    <a:pt x="5107" y="4081"/>
                    <a:pt x="5533" y="3807"/>
                    <a:pt x="5928" y="3534"/>
                  </a:cubicBezTo>
                  <a:cubicBezTo>
                    <a:pt x="5989" y="3534"/>
                    <a:pt x="5989" y="3473"/>
                    <a:pt x="5959" y="3443"/>
                  </a:cubicBezTo>
                  <a:cubicBezTo>
                    <a:pt x="5959" y="3407"/>
                    <a:pt x="5938" y="3392"/>
                    <a:pt x="5908" y="3392"/>
                  </a:cubicBezTo>
                  <a:cubicBezTo>
                    <a:pt x="5887" y="3392"/>
                    <a:pt x="5862" y="3400"/>
                    <a:pt x="5837" y="3412"/>
                  </a:cubicBezTo>
                  <a:cubicBezTo>
                    <a:pt x="5503" y="3656"/>
                    <a:pt x="5168" y="3868"/>
                    <a:pt x="4804" y="4081"/>
                  </a:cubicBezTo>
                  <a:cubicBezTo>
                    <a:pt x="4834" y="4020"/>
                    <a:pt x="4834" y="3959"/>
                    <a:pt x="4804" y="3929"/>
                  </a:cubicBezTo>
                  <a:cubicBezTo>
                    <a:pt x="4773" y="3656"/>
                    <a:pt x="4652" y="3412"/>
                    <a:pt x="4500" y="3200"/>
                  </a:cubicBezTo>
                  <a:lnTo>
                    <a:pt x="4104" y="2440"/>
                  </a:lnTo>
                  <a:cubicBezTo>
                    <a:pt x="3831" y="1923"/>
                    <a:pt x="3527" y="1406"/>
                    <a:pt x="3253" y="920"/>
                  </a:cubicBezTo>
                  <a:cubicBezTo>
                    <a:pt x="3223" y="859"/>
                    <a:pt x="3193" y="798"/>
                    <a:pt x="3162" y="738"/>
                  </a:cubicBezTo>
                  <a:cubicBezTo>
                    <a:pt x="3284" y="707"/>
                    <a:pt x="3375" y="616"/>
                    <a:pt x="3466" y="555"/>
                  </a:cubicBezTo>
                  <a:cubicBezTo>
                    <a:pt x="3588" y="434"/>
                    <a:pt x="3679" y="282"/>
                    <a:pt x="3709" y="99"/>
                  </a:cubicBezTo>
                  <a:cubicBezTo>
                    <a:pt x="3746" y="45"/>
                    <a:pt x="3695" y="1"/>
                    <a:pt x="3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1101735" y="1925177"/>
              <a:ext cx="721484" cy="1301025"/>
            </a:xfrm>
            <a:custGeom>
              <a:avLst/>
              <a:gdLst/>
              <a:ahLst/>
              <a:cxnLst/>
              <a:rect l="l" t="t" r="r" b="b"/>
              <a:pathLst>
                <a:path w="15259" h="27516" extrusionOk="0">
                  <a:moveTo>
                    <a:pt x="12551" y="0"/>
                  </a:moveTo>
                  <a:cubicBezTo>
                    <a:pt x="12496" y="0"/>
                    <a:pt x="12441" y="65"/>
                    <a:pt x="12463" y="129"/>
                  </a:cubicBezTo>
                  <a:cubicBezTo>
                    <a:pt x="12767" y="676"/>
                    <a:pt x="13070" y="1193"/>
                    <a:pt x="13283" y="1771"/>
                  </a:cubicBezTo>
                  <a:cubicBezTo>
                    <a:pt x="13496" y="2318"/>
                    <a:pt x="13618" y="2926"/>
                    <a:pt x="13648" y="3534"/>
                  </a:cubicBezTo>
                  <a:cubicBezTo>
                    <a:pt x="13678" y="4142"/>
                    <a:pt x="13618" y="4749"/>
                    <a:pt x="13526" y="5357"/>
                  </a:cubicBezTo>
                  <a:cubicBezTo>
                    <a:pt x="13405" y="5996"/>
                    <a:pt x="13253" y="6604"/>
                    <a:pt x="13101" y="7212"/>
                  </a:cubicBezTo>
                  <a:cubicBezTo>
                    <a:pt x="12949" y="7819"/>
                    <a:pt x="12797" y="8458"/>
                    <a:pt x="12645" y="9066"/>
                  </a:cubicBezTo>
                  <a:cubicBezTo>
                    <a:pt x="12645" y="9157"/>
                    <a:pt x="12615" y="9218"/>
                    <a:pt x="12615" y="9309"/>
                  </a:cubicBezTo>
                  <a:cubicBezTo>
                    <a:pt x="12067" y="9400"/>
                    <a:pt x="11551" y="9491"/>
                    <a:pt x="11004" y="9552"/>
                  </a:cubicBezTo>
                  <a:cubicBezTo>
                    <a:pt x="10456" y="9613"/>
                    <a:pt x="9879" y="9674"/>
                    <a:pt x="9332" y="9704"/>
                  </a:cubicBezTo>
                  <a:cubicBezTo>
                    <a:pt x="9043" y="9719"/>
                    <a:pt x="8754" y="9727"/>
                    <a:pt x="8469" y="9727"/>
                  </a:cubicBezTo>
                  <a:cubicBezTo>
                    <a:pt x="8184" y="9727"/>
                    <a:pt x="7903" y="9719"/>
                    <a:pt x="7630" y="9704"/>
                  </a:cubicBezTo>
                  <a:cubicBezTo>
                    <a:pt x="7052" y="9704"/>
                    <a:pt x="6505" y="9674"/>
                    <a:pt x="5927" y="9613"/>
                  </a:cubicBezTo>
                  <a:cubicBezTo>
                    <a:pt x="5380" y="9552"/>
                    <a:pt x="4803" y="9461"/>
                    <a:pt x="4256" y="9370"/>
                  </a:cubicBezTo>
                  <a:cubicBezTo>
                    <a:pt x="4195" y="9370"/>
                    <a:pt x="4104" y="9339"/>
                    <a:pt x="4043" y="9339"/>
                  </a:cubicBezTo>
                  <a:cubicBezTo>
                    <a:pt x="4013" y="9339"/>
                    <a:pt x="3952" y="9339"/>
                    <a:pt x="3952" y="9400"/>
                  </a:cubicBezTo>
                  <a:cubicBezTo>
                    <a:pt x="3921" y="9430"/>
                    <a:pt x="3952" y="9491"/>
                    <a:pt x="4013" y="9491"/>
                  </a:cubicBezTo>
                  <a:cubicBezTo>
                    <a:pt x="4560" y="9582"/>
                    <a:pt x="5137" y="9674"/>
                    <a:pt x="5715" y="9734"/>
                  </a:cubicBezTo>
                  <a:cubicBezTo>
                    <a:pt x="6262" y="9795"/>
                    <a:pt x="6839" y="9856"/>
                    <a:pt x="7417" y="9856"/>
                  </a:cubicBezTo>
                  <a:cubicBezTo>
                    <a:pt x="7690" y="9871"/>
                    <a:pt x="7972" y="9879"/>
                    <a:pt x="8257" y="9879"/>
                  </a:cubicBezTo>
                  <a:cubicBezTo>
                    <a:pt x="8542" y="9879"/>
                    <a:pt x="8830" y="9871"/>
                    <a:pt x="9119" y="9856"/>
                  </a:cubicBezTo>
                  <a:cubicBezTo>
                    <a:pt x="9697" y="9856"/>
                    <a:pt x="10274" y="9795"/>
                    <a:pt x="10821" y="9734"/>
                  </a:cubicBezTo>
                  <a:cubicBezTo>
                    <a:pt x="11399" y="9674"/>
                    <a:pt x="11976" y="9582"/>
                    <a:pt x="12523" y="9491"/>
                  </a:cubicBezTo>
                  <a:cubicBezTo>
                    <a:pt x="12584" y="9491"/>
                    <a:pt x="12615" y="9461"/>
                    <a:pt x="12675" y="9461"/>
                  </a:cubicBezTo>
                  <a:cubicBezTo>
                    <a:pt x="12706" y="9886"/>
                    <a:pt x="12706" y="10281"/>
                    <a:pt x="12645" y="10677"/>
                  </a:cubicBezTo>
                  <a:cubicBezTo>
                    <a:pt x="12645" y="10707"/>
                    <a:pt x="12645" y="10707"/>
                    <a:pt x="12645" y="10707"/>
                  </a:cubicBezTo>
                  <a:cubicBezTo>
                    <a:pt x="12128" y="10829"/>
                    <a:pt x="11581" y="10889"/>
                    <a:pt x="11034" y="10950"/>
                  </a:cubicBezTo>
                  <a:cubicBezTo>
                    <a:pt x="10456" y="11041"/>
                    <a:pt x="9909" y="11072"/>
                    <a:pt x="9332" y="11102"/>
                  </a:cubicBezTo>
                  <a:cubicBezTo>
                    <a:pt x="8754" y="11133"/>
                    <a:pt x="8207" y="11133"/>
                    <a:pt x="7630" y="11133"/>
                  </a:cubicBezTo>
                  <a:cubicBezTo>
                    <a:pt x="7052" y="11102"/>
                    <a:pt x="6505" y="11072"/>
                    <a:pt x="5927" y="11011"/>
                  </a:cubicBezTo>
                  <a:cubicBezTo>
                    <a:pt x="5380" y="10950"/>
                    <a:pt x="4803" y="10889"/>
                    <a:pt x="4256" y="10768"/>
                  </a:cubicBezTo>
                  <a:cubicBezTo>
                    <a:pt x="4195" y="10768"/>
                    <a:pt x="4104" y="10768"/>
                    <a:pt x="4043" y="10737"/>
                  </a:cubicBezTo>
                  <a:cubicBezTo>
                    <a:pt x="4013" y="10737"/>
                    <a:pt x="3952" y="10768"/>
                    <a:pt x="3952" y="10798"/>
                  </a:cubicBezTo>
                  <a:cubicBezTo>
                    <a:pt x="3921" y="10829"/>
                    <a:pt x="3952" y="10889"/>
                    <a:pt x="4013" y="10889"/>
                  </a:cubicBezTo>
                  <a:cubicBezTo>
                    <a:pt x="4560" y="11011"/>
                    <a:pt x="5137" y="11102"/>
                    <a:pt x="5715" y="11163"/>
                  </a:cubicBezTo>
                  <a:cubicBezTo>
                    <a:pt x="6262" y="11224"/>
                    <a:pt x="6839" y="11254"/>
                    <a:pt x="7417" y="11285"/>
                  </a:cubicBezTo>
                  <a:lnTo>
                    <a:pt x="9119" y="11285"/>
                  </a:lnTo>
                  <a:cubicBezTo>
                    <a:pt x="9697" y="11254"/>
                    <a:pt x="10274" y="11224"/>
                    <a:pt x="10821" y="11163"/>
                  </a:cubicBezTo>
                  <a:cubicBezTo>
                    <a:pt x="11399" y="11102"/>
                    <a:pt x="11976" y="11011"/>
                    <a:pt x="12523" y="10889"/>
                  </a:cubicBezTo>
                  <a:cubicBezTo>
                    <a:pt x="12584" y="10889"/>
                    <a:pt x="12645" y="10889"/>
                    <a:pt x="12675" y="10859"/>
                  </a:cubicBezTo>
                  <a:cubicBezTo>
                    <a:pt x="13010" y="11801"/>
                    <a:pt x="13314" y="12774"/>
                    <a:pt x="13587" y="13716"/>
                  </a:cubicBezTo>
                  <a:cubicBezTo>
                    <a:pt x="13861" y="14689"/>
                    <a:pt x="14074" y="15662"/>
                    <a:pt x="14286" y="16665"/>
                  </a:cubicBezTo>
                  <a:cubicBezTo>
                    <a:pt x="14469" y="17637"/>
                    <a:pt x="14651" y="18640"/>
                    <a:pt x="14773" y="19613"/>
                  </a:cubicBezTo>
                  <a:cubicBezTo>
                    <a:pt x="14894" y="20616"/>
                    <a:pt x="14985" y="21619"/>
                    <a:pt x="15016" y="22592"/>
                  </a:cubicBezTo>
                  <a:cubicBezTo>
                    <a:pt x="15077" y="23595"/>
                    <a:pt x="15077" y="24598"/>
                    <a:pt x="15077" y="25631"/>
                  </a:cubicBezTo>
                  <a:cubicBezTo>
                    <a:pt x="15077" y="25753"/>
                    <a:pt x="15046" y="25874"/>
                    <a:pt x="15046" y="25996"/>
                  </a:cubicBezTo>
                  <a:cubicBezTo>
                    <a:pt x="15046" y="26026"/>
                    <a:pt x="15077" y="26026"/>
                    <a:pt x="15077" y="26057"/>
                  </a:cubicBezTo>
                  <a:lnTo>
                    <a:pt x="15077" y="26604"/>
                  </a:lnTo>
                  <a:cubicBezTo>
                    <a:pt x="14134" y="26847"/>
                    <a:pt x="13192" y="27029"/>
                    <a:pt x="12219" y="27151"/>
                  </a:cubicBezTo>
                  <a:cubicBezTo>
                    <a:pt x="11277" y="27273"/>
                    <a:pt x="10304" y="27303"/>
                    <a:pt x="9332" y="27333"/>
                  </a:cubicBezTo>
                  <a:cubicBezTo>
                    <a:pt x="9063" y="27342"/>
                    <a:pt x="8796" y="27345"/>
                    <a:pt x="8531" y="27345"/>
                  </a:cubicBezTo>
                  <a:cubicBezTo>
                    <a:pt x="7807" y="27345"/>
                    <a:pt x="7095" y="27317"/>
                    <a:pt x="6383" y="27273"/>
                  </a:cubicBezTo>
                  <a:cubicBezTo>
                    <a:pt x="5411" y="27242"/>
                    <a:pt x="4438" y="27151"/>
                    <a:pt x="3465" y="27060"/>
                  </a:cubicBezTo>
                  <a:cubicBezTo>
                    <a:pt x="2493" y="26999"/>
                    <a:pt x="1490" y="26908"/>
                    <a:pt x="517" y="26786"/>
                  </a:cubicBezTo>
                  <a:cubicBezTo>
                    <a:pt x="395" y="26786"/>
                    <a:pt x="274" y="26756"/>
                    <a:pt x="152" y="26725"/>
                  </a:cubicBezTo>
                  <a:cubicBezTo>
                    <a:pt x="31" y="26725"/>
                    <a:pt x="0" y="26877"/>
                    <a:pt x="91" y="26908"/>
                  </a:cubicBezTo>
                  <a:cubicBezTo>
                    <a:pt x="1064" y="27060"/>
                    <a:pt x="2067" y="27121"/>
                    <a:pt x="3070" y="27212"/>
                  </a:cubicBezTo>
                  <a:cubicBezTo>
                    <a:pt x="4043" y="27303"/>
                    <a:pt x="5046" y="27364"/>
                    <a:pt x="6019" y="27425"/>
                  </a:cubicBezTo>
                  <a:cubicBezTo>
                    <a:pt x="7022" y="27485"/>
                    <a:pt x="7994" y="27516"/>
                    <a:pt x="8967" y="27516"/>
                  </a:cubicBezTo>
                  <a:cubicBezTo>
                    <a:pt x="9940" y="27485"/>
                    <a:pt x="10912" y="27455"/>
                    <a:pt x="11885" y="27333"/>
                  </a:cubicBezTo>
                  <a:cubicBezTo>
                    <a:pt x="12858" y="27242"/>
                    <a:pt x="13830" y="27090"/>
                    <a:pt x="14773" y="26847"/>
                  </a:cubicBezTo>
                  <a:cubicBezTo>
                    <a:pt x="14894" y="26817"/>
                    <a:pt x="15016" y="26786"/>
                    <a:pt x="15137" y="26756"/>
                  </a:cubicBezTo>
                  <a:cubicBezTo>
                    <a:pt x="15168" y="26756"/>
                    <a:pt x="15168" y="26725"/>
                    <a:pt x="15198" y="26725"/>
                  </a:cubicBezTo>
                  <a:cubicBezTo>
                    <a:pt x="15229" y="26695"/>
                    <a:pt x="15229" y="26665"/>
                    <a:pt x="15229" y="26634"/>
                  </a:cubicBezTo>
                  <a:lnTo>
                    <a:pt x="15229" y="26057"/>
                  </a:lnTo>
                  <a:cubicBezTo>
                    <a:pt x="15259" y="26026"/>
                    <a:pt x="15229" y="26026"/>
                    <a:pt x="15229" y="25996"/>
                  </a:cubicBezTo>
                  <a:cubicBezTo>
                    <a:pt x="15259" y="24993"/>
                    <a:pt x="15259" y="23990"/>
                    <a:pt x="15198" y="22987"/>
                  </a:cubicBezTo>
                  <a:cubicBezTo>
                    <a:pt x="15168" y="21984"/>
                    <a:pt x="15077" y="20981"/>
                    <a:pt x="14985" y="19978"/>
                  </a:cubicBezTo>
                  <a:cubicBezTo>
                    <a:pt x="14864" y="18975"/>
                    <a:pt x="14712" y="18002"/>
                    <a:pt x="14529" y="16999"/>
                  </a:cubicBezTo>
                  <a:cubicBezTo>
                    <a:pt x="14347" y="16026"/>
                    <a:pt x="14104" y="15023"/>
                    <a:pt x="13861" y="14051"/>
                  </a:cubicBezTo>
                  <a:cubicBezTo>
                    <a:pt x="13587" y="13078"/>
                    <a:pt x="13314" y="12136"/>
                    <a:pt x="12979" y="11163"/>
                  </a:cubicBezTo>
                  <a:cubicBezTo>
                    <a:pt x="12918" y="11041"/>
                    <a:pt x="12888" y="10950"/>
                    <a:pt x="12858" y="10829"/>
                  </a:cubicBezTo>
                  <a:cubicBezTo>
                    <a:pt x="12827" y="10798"/>
                    <a:pt x="12827" y="10798"/>
                    <a:pt x="12797" y="10768"/>
                  </a:cubicBezTo>
                  <a:cubicBezTo>
                    <a:pt x="12797" y="10737"/>
                    <a:pt x="12797" y="10737"/>
                    <a:pt x="12797" y="10737"/>
                  </a:cubicBezTo>
                  <a:cubicBezTo>
                    <a:pt x="12827" y="10737"/>
                    <a:pt x="12827" y="10707"/>
                    <a:pt x="12827" y="10677"/>
                  </a:cubicBezTo>
                  <a:cubicBezTo>
                    <a:pt x="12888" y="10251"/>
                    <a:pt x="12888" y="9795"/>
                    <a:pt x="12827" y="9339"/>
                  </a:cubicBezTo>
                  <a:cubicBezTo>
                    <a:pt x="12827" y="9309"/>
                    <a:pt x="12797" y="9278"/>
                    <a:pt x="12797" y="9278"/>
                  </a:cubicBezTo>
                  <a:cubicBezTo>
                    <a:pt x="12918" y="8671"/>
                    <a:pt x="13070" y="8063"/>
                    <a:pt x="13222" y="7455"/>
                  </a:cubicBezTo>
                  <a:cubicBezTo>
                    <a:pt x="13374" y="6847"/>
                    <a:pt x="13526" y="6239"/>
                    <a:pt x="13648" y="5601"/>
                  </a:cubicBezTo>
                  <a:cubicBezTo>
                    <a:pt x="13770" y="4993"/>
                    <a:pt x="13830" y="4354"/>
                    <a:pt x="13830" y="3746"/>
                  </a:cubicBezTo>
                  <a:cubicBezTo>
                    <a:pt x="13800" y="3108"/>
                    <a:pt x="13709" y="2500"/>
                    <a:pt x="13526" y="1923"/>
                  </a:cubicBezTo>
                  <a:cubicBezTo>
                    <a:pt x="13314" y="1345"/>
                    <a:pt x="13010" y="798"/>
                    <a:pt x="12736" y="251"/>
                  </a:cubicBezTo>
                  <a:cubicBezTo>
                    <a:pt x="12675" y="190"/>
                    <a:pt x="12645" y="129"/>
                    <a:pt x="12615" y="38"/>
                  </a:cubicBezTo>
                  <a:cubicBezTo>
                    <a:pt x="12597" y="11"/>
                    <a:pt x="12574" y="0"/>
                    <a:pt x="12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1498394" y="1520243"/>
              <a:ext cx="74801" cy="74754"/>
            </a:xfrm>
            <a:custGeom>
              <a:avLst/>
              <a:gdLst/>
              <a:ahLst/>
              <a:cxnLst/>
              <a:rect l="l" t="t" r="r" b="b"/>
              <a:pathLst>
                <a:path w="1582" h="1581" fill="none" extrusionOk="0">
                  <a:moveTo>
                    <a:pt x="1" y="0"/>
                  </a:moveTo>
                  <a:lnTo>
                    <a:pt x="1581" y="0"/>
                  </a:lnTo>
                  <a:lnTo>
                    <a:pt x="1581" y="1581"/>
                  </a:lnTo>
                  <a:lnTo>
                    <a:pt x="1" y="1581"/>
                  </a:lnTo>
                  <a:close/>
                </a:path>
              </a:pathLst>
            </a:custGeom>
            <a:noFill/>
            <a:ln w="76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1392054" y="1520243"/>
              <a:ext cx="74754" cy="74754"/>
            </a:xfrm>
            <a:custGeom>
              <a:avLst/>
              <a:gdLst/>
              <a:ahLst/>
              <a:cxnLst/>
              <a:rect l="l" t="t" r="r" b="b"/>
              <a:pathLst>
                <a:path w="1581" h="1581" fill="none" extrusionOk="0">
                  <a:moveTo>
                    <a:pt x="0" y="0"/>
                  </a:moveTo>
                  <a:lnTo>
                    <a:pt x="1581" y="0"/>
                  </a:lnTo>
                  <a:lnTo>
                    <a:pt x="1581" y="1581"/>
                  </a:lnTo>
                  <a:lnTo>
                    <a:pt x="0" y="1581"/>
                  </a:lnTo>
                  <a:close/>
                </a:path>
              </a:pathLst>
            </a:custGeom>
            <a:noFill/>
            <a:ln w="76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1466762" y="1557597"/>
              <a:ext cx="33098" cy="47"/>
            </a:xfrm>
            <a:custGeom>
              <a:avLst/>
              <a:gdLst/>
              <a:ahLst/>
              <a:cxnLst/>
              <a:rect l="l" t="t" r="r" b="b"/>
              <a:pathLst>
                <a:path w="700" h="1" fill="none" extrusionOk="0">
                  <a:moveTo>
                    <a:pt x="1" y="1"/>
                  </a:moveTo>
                  <a:lnTo>
                    <a:pt x="700" y="1"/>
                  </a:lnTo>
                </a:path>
              </a:pathLst>
            </a:custGeom>
            <a:noFill/>
            <a:ln w="76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47"/>
          <p:cNvGrpSpPr/>
          <p:nvPr/>
        </p:nvGrpSpPr>
        <p:grpSpPr>
          <a:xfrm>
            <a:off x="2754823" y="912939"/>
            <a:ext cx="997385" cy="965104"/>
            <a:chOff x="6739025" y="763225"/>
            <a:chExt cx="798675" cy="772825"/>
          </a:xfrm>
        </p:grpSpPr>
        <p:sp>
          <p:nvSpPr>
            <p:cNvPr id="1528" name="Google Shape;1528;p47"/>
            <p:cNvSpPr/>
            <p:nvPr/>
          </p:nvSpPr>
          <p:spPr>
            <a:xfrm>
              <a:off x="6908475" y="780700"/>
              <a:ext cx="459775" cy="134525"/>
            </a:xfrm>
            <a:custGeom>
              <a:avLst/>
              <a:gdLst/>
              <a:ahLst/>
              <a:cxnLst/>
              <a:rect l="l" t="t" r="r" b="b"/>
              <a:pathLst>
                <a:path w="18391" h="5381" fill="none" extrusionOk="0">
                  <a:moveTo>
                    <a:pt x="18390" y="5380"/>
                  </a:moveTo>
                  <a:lnTo>
                    <a:pt x="9211" y="0"/>
                  </a:lnTo>
                  <a:lnTo>
                    <a:pt x="1" y="5380"/>
                  </a:lnTo>
                </a:path>
              </a:pathLst>
            </a:custGeom>
            <a:noFill/>
            <a:ln w="987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7121250" y="7632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99"/>
                  </a:cubicBezTo>
                  <a:cubicBezTo>
                    <a:pt x="1369" y="304"/>
                    <a:pt x="106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6739025" y="900000"/>
              <a:ext cx="798675" cy="636050"/>
            </a:xfrm>
            <a:custGeom>
              <a:avLst/>
              <a:gdLst/>
              <a:ahLst/>
              <a:cxnLst/>
              <a:rect l="l" t="t" r="r" b="b"/>
              <a:pathLst>
                <a:path w="31947" h="25442" extrusionOk="0">
                  <a:moveTo>
                    <a:pt x="1" y="1"/>
                  </a:moveTo>
                  <a:lnTo>
                    <a:pt x="1" y="25442"/>
                  </a:lnTo>
                  <a:lnTo>
                    <a:pt x="31947" y="2544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6761075" y="921275"/>
              <a:ext cx="754600" cy="592750"/>
            </a:xfrm>
            <a:custGeom>
              <a:avLst/>
              <a:gdLst/>
              <a:ahLst/>
              <a:cxnLst/>
              <a:rect l="l" t="t" r="r" b="b"/>
              <a:pathLst>
                <a:path w="30184" h="23710" extrusionOk="0">
                  <a:moveTo>
                    <a:pt x="0" y="1"/>
                  </a:moveTo>
                  <a:lnTo>
                    <a:pt x="0" y="23709"/>
                  </a:lnTo>
                  <a:lnTo>
                    <a:pt x="30183" y="23709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6783875" y="950925"/>
              <a:ext cx="418725" cy="534225"/>
            </a:xfrm>
            <a:custGeom>
              <a:avLst/>
              <a:gdLst/>
              <a:ahLst/>
              <a:cxnLst/>
              <a:rect l="l" t="t" r="r" b="b"/>
              <a:pathLst>
                <a:path w="16749" h="21369" extrusionOk="0">
                  <a:moveTo>
                    <a:pt x="0" y="0"/>
                  </a:moveTo>
                  <a:lnTo>
                    <a:pt x="0" y="21368"/>
                  </a:lnTo>
                  <a:lnTo>
                    <a:pt x="16748" y="21368"/>
                  </a:lnTo>
                  <a:lnTo>
                    <a:pt x="16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7277800" y="12837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7"/>
                  </a:moveTo>
                  <a:lnTo>
                    <a:pt x="7265" y="183"/>
                  </a:lnTo>
                  <a:cubicBezTo>
                    <a:pt x="7083" y="0"/>
                    <a:pt x="6809" y="0"/>
                    <a:pt x="6627" y="183"/>
                  </a:cubicBezTo>
                  <a:lnTo>
                    <a:pt x="6627" y="183"/>
                  </a:lnTo>
                  <a:cubicBezTo>
                    <a:pt x="6444" y="365"/>
                    <a:pt x="6171" y="365"/>
                    <a:pt x="5988" y="183"/>
                  </a:cubicBezTo>
                  <a:lnTo>
                    <a:pt x="5988" y="183"/>
                  </a:lnTo>
                  <a:cubicBezTo>
                    <a:pt x="5836" y="0"/>
                    <a:pt x="5532" y="0"/>
                    <a:pt x="5380" y="183"/>
                  </a:cubicBezTo>
                  <a:lnTo>
                    <a:pt x="5380" y="183"/>
                  </a:lnTo>
                  <a:cubicBezTo>
                    <a:pt x="5198" y="365"/>
                    <a:pt x="4924" y="365"/>
                    <a:pt x="4742" y="183"/>
                  </a:cubicBezTo>
                  <a:lnTo>
                    <a:pt x="4742" y="183"/>
                  </a:lnTo>
                  <a:cubicBezTo>
                    <a:pt x="4560" y="0"/>
                    <a:pt x="4286" y="0"/>
                    <a:pt x="4104" y="183"/>
                  </a:cubicBezTo>
                  <a:lnTo>
                    <a:pt x="4104" y="183"/>
                  </a:lnTo>
                  <a:cubicBezTo>
                    <a:pt x="3921" y="365"/>
                    <a:pt x="3648" y="365"/>
                    <a:pt x="3465" y="183"/>
                  </a:cubicBezTo>
                  <a:lnTo>
                    <a:pt x="3465" y="183"/>
                  </a:lnTo>
                  <a:cubicBezTo>
                    <a:pt x="3313" y="0"/>
                    <a:pt x="3009" y="0"/>
                    <a:pt x="2858" y="183"/>
                  </a:cubicBezTo>
                  <a:lnTo>
                    <a:pt x="2858" y="183"/>
                  </a:lnTo>
                  <a:cubicBezTo>
                    <a:pt x="2675" y="365"/>
                    <a:pt x="2402" y="365"/>
                    <a:pt x="2219" y="183"/>
                  </a:cubicBezTo>
                  <a:lnTo>
                    <a:pt x="2219" y="183"/>
                  </a:lnTo>
                  <a:cubicBezTo>
                    <a:pt x="2037" y="0"/>
                    <a:pt x="1763" y="0"/>
                    <a:pt x="1581" y="183"/>
                  </a:cubicBezTo>
                  <a:lnTo>
                    <a:pt x="1581" y="183"/>
                  </a:lnTo>
                  <a:cubicBezTo>
                    <a:pt x="1399" y="365"/>
                    <a:pt x="1125" y="365"/>
                    <a:pt x="943" y="183"/>
                  </a:cubicBezTo>
                  <a:lnTo>
                    <a:pt x="943" y="183"/>
                  </a:lnTo>
                  <a:cubicBezTo>
                    <a:pt x="791" y="0"/>
                    <a:pt x="487" y="0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7277800" y="13141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6"/>
                  </a:moveTo>
                  <a:lnTo>
                    <a:pt x="7265" y="182"/>
                  </a:lnTo>
                  <a:cubicBezTo>
                    <a:pt x="7083" y="0"/>
                    <a:pt x="6809" y="0"/>
                    <a:pt x="6627" y="182"/>
                  </a:cubicBezTo>
                  <a:lnTo>
                    <a:pt x="6627" y="182"/>
                  </a:lnTo>
                  <a:cubicBezTo>
                    <a:pt x="6444" y="365"/>
                    <a:pt x="6171" y="365"/>
                    <a:pt x="5988" y="182"/>
                  </a:cubicBezTo>
                  <a:lnTo>
                    <a:pt x="5988" y="182"/>
                  </a:lnTo>
                  <a:cubicBezTo>
                    <a:pt x="5836" y="0"/>
                    <a:pt x="5532" y="0"/>
                    <a:pt x="5380" y="182"/>
                  </a:cubicBezTo>
                  <a:lnTo>
                    <a:pt x="5380" y="182"/>
                  </a:lnTo>
                  <a:cubicBezTo>
                    <a:pt x="5198" y="365"/>
                    <a:pt x="4924" y="365"/>
                    <a:pt x="4742" y="182"/>
                  </a:cubicBezTo>
                  <a:lnTo>
                    <a:pt x="4742" y="182"/>
                  </a:lnTo>
                  <a:cubicBezTo>
                    <a:pt x="4560" y="0"/>
                    <a:pt x="4286" y="0"/>
                    <a:pt x="4104" y="182"/>
                  </a:cubicBezTo>
                  <a:lnTo>
                    <a:pt x="4104" y="182"/>
                  </a:lnTo>
                  <a:cubicBezTo>
                    <a:pt x="3921" y="365"/>
                    <a:pt x="3648" y="365"/>
                    <a:pt x="3465" y="182"/>
                  </a:cubicBezTo>
                  <a:lnTo>
                    <a:pt x="3465" y="182"/>
                  </a:lnTo>
                  <a:cubicBezTo>
                    <a:pt x="3313" y="0"/>
                    <a:pt x="3009" y="0"/>
                    <a:pt x="2858" y="182"/>
                  </a:cubicBezTo>
                  <a:lnTo>
                    <a:pt x="2858" y="182"/>
                  </a:lnTo>
                  <a:cubicBezTo>
                    <a:pt x="2675" y="365"/>
                    <a:pt x="2402" y="365"/>
                    <a:pt x="2219" y="182"/>
                  </a:cubicBezTo>
                  <a:lnTo>
                    <a:pt x="2219" y="182"/>
                  </a:lnTo>
                  <a:cubicBezTo>
                    <a:pt x="2037" y="0"/>
                    <a:pt x="1763" y="0"/>
                    <a:pt x="1581" y="182"/>
                  </a:cubicBezTo>
                  <a:lnTo>
                    <a:pt x="1581" y="182"/>
                  </a:lnTo>
                  <a:cubicBezTo>
                    <a:pt x="1399" y="365"/>
                    <a:pt x="1125" y="365"/>
                    <a:pt x="943" y="182"/>
                  </a:cubicBezTo>
                  <a:lnTo>
                    <a:pt x="943" y="182"/>
                  </a:lnTo>
                  <a:cubicBezTo>
                    <a:pt x="791" y="0"/>
                    <a:pt x="487" y="0"/>
                    <a:pt x="335" y="182"/>
                  </a:cubicBezTo>
                  <a:lnTo>
                    <a:pt x="0" y="486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7277800" y="13445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83"/>
                  </a:lnTo>
                  <a:cubicBezTo>
                    <a:pt x="3313" y="1"/>
                    <a:pt x="3009" y="1"/>
                    <a:pt x="2858" y="183"/>
                  </a:cubicBezTo>
                  <a:lnTo>
                    <a:pt x="2858" y="183"/>
                  </a:lnTo>
                  <a:cubicBezTo>
                    <a:pt x="2675" y="335"/>
                    <a:pt x="2402" y="335"/>
                    <a:pt x="2219" y="183"/>
                  </a:cubicBezTo>
                  <a:lnTo>
                    <a:pt x="2219" y="183"/>
                  </a:lnTo>
                  <a:cubicBezTo>
                    <a:pt x="2037" y="1"/>
                    <a:pt x="1763" y="1"/>
                    <a:pt x="1581" y="183"/>
                  </a:cubicBezTo>
                  <a:lnTo>
                    <a:pt x="1581" y="183"/>
                  </a:lnTo>
                  <a:cubicBezTo>
                    <a:pt x="1399" y="335"/>
                    <a:pt x="1125" y="335"/>
                    <a:pt x="943" y="183"/>
                  </a:cubicBezTo>
                  <a:lnTo>
                    <a:pt x="943" y="183"/>
                  </a:lnTo>
                  <a:cubicBezTo>
                    <a:pt x="791" y="1"/>
                    <a:pt x="487" y="1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7277800" y="13749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53"/>
                  </a:lnTo>
                  <a:cubicBezTo>
                    <a:pt x="3313" y="1"/>
                    <a:pt x="3009" y="1"/>
                    <a:pt x="2858" y="153"/>
                  </a:cubicBezTo>
                  <a:lnTo>
                    <a:pt x="2858" y="153"/>
                  </a:lnTo>
                  <a:cubicBezTo>
                    <a:pt x="2675" y="335"/>
                    <a:pt x="2402" y="335"/>
                    <a:pt x="2219" y="153"/>
                  </a:cubicBezTo>
                  <a:lnTo>
                    <a:pt x="2219" y="153"/>
                  </a:lnTo>
                  <a:cubicBezTo>
                    <a:pt x="2037" y="1"/>
                    <a:pt x="1763" y="1"/>
                    <a:pt x="1581" y="153"/>
                  </a:cubicBezTo>
                  <a:lnTo>
                    <a:pt x="1581" y="153"/>
                  </a:lnTo>
                  <a:cubicBezTo>
                    <a:pt x="1399" y="335"/>
                    <a:pt x="1125" y="335"/>
                    <a:pt x="943" y="153"/>
                  </a:cubicBezTo>
                  <a:lnTo>
                    <a:pt x="943" y="153"/>
                  </a:lnTo>
                  <a:cubicBezTo>
                    <a:pt x="791" y="1"/>
                    <a:pt x="487" y="1"/>
                    <a:pt x="335" y="15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728767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78" y="0"/>
                  </a:moveTo>
                  <a:cubicBezTo>
                    <a:pt x="274" y="0"/>
                    <a:pt x="0" y="244"/>
                    <a:pt x="0" y="548"/>
                  </a:cubicBezTo>
                  <a:cubicBezTo>
                    <a:pt x="0" y="852"/>
                    <a:pt x="274" y="1095"/>
                    <a:pt x="578" y="1095"/>
                  </a:cubicBezTo>
                  <a:cubicBezTo>
                    <a:pt x="88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734922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4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52"/>
                    <a:pt x="244" y="1095"/>
                    <a:pt x="548" y="1095"/>
                  </a:cubicBezTo>
                  <a:cubicBezTo>
                    <a:pt x="85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7251200" y="979800"/>
              <a:ext cx="113250" cy="192275"/>
            </a:xfrm>
            <a:custGeom>
              <a:avLst/>
              <a:gdLst/>
              <a:ahLst/>
              <a:cxnLst/>
              <a:rect l="l" t="t" r="r" b="b"/>
              <a:pathLst>
                <a:path w="4530" h="7691" extrusionOk="0">
                  <a:moveTo>
                    <a:pt x="4529" y="0"/>
                  </a:moveTo>
                  <a:cubicBezTo>
                    <a:pt x="2037" y="0"/>
                    <a:pt x="0" y="2006"/>
                    <a:pt x="0" y="4499"/>
                  </a:cubicBezTo>
                  <a:cubicBezTo>
                    <a:pt x="0" y="5745"/>
                    <a:pt x="517" y="6869"/>
                    <a:pt x="1338" y="7690"/>
                  </a:cubicBezTo>
                  <a:lnTo>
                    <a:pt x="4529" y="4499"/>
                  </a:lnTo>
                  <a:lnTo>
                    <a:pt x="45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7284625" y="1012475"/>
              <a:ext cx="192275" cy="192275"/>
            </a:xfrm>
            <a:custGeom>
              <a:avLst/>
              <a:gdLst/>
              <a:ahLst/>
              <a:cxnLst/>
              <a:rect l="l" t="t" r="r" b="b"/>
              <a:pathLst>
                <a:path w="7691" h="7691" extrusionOk="0">
                  <a:moveTo>
                    <a:pt x="6354" y="0"/>
                  </a:moveTo>
                  <a:lnTo>
                    <a:pt x="3192" y="3192"/>
                  </a:lnTo>
                  <a:lnTo>
                    <a:pt x="1" y="6383"/>
                  </a:lnTo>
                  <a:cubicBezTo>
                    <a:pt x="822" y="7204"/>
                    <a:pt x="1946" y="7690"/>
                    <a:pt x="3192" y="7690"/>
                  </a:cubicBezTo>
                  <a:cubicBezTo>
                    <a:pt x="5654" y="7690"/>
                    <a:pt x="7691" y="5684"/>
                    <a:pt x="7691" y="3192"/>
                  </a:cubicBezTo>
                  <a:cubicBezTo>
                    <a:pt x="7691" y="1945"/>
                    <a:pt x="7174" y="821"/>
                    <a:pt x="635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7364425" y="979800"/>
              <a:ext cx="79050" cy="112475"/>
            </a:xfrm>
            <a:custGeom>
              <a:avLst/>
              <a:gdLst/>
              <a:ahLst/>
              <a:cxnLst/>
              <a:rect l="l" t="t" r="r" b="b"/>
              <a:pathLst>
                <a:path w="3162" h="4499" extrusionOk="0">
                  <a:moveTo>
                    <a:pt x="0" y="0"/>
                  </a:moveTo>
                  <a:lnTo>
                    <a:pt x="0" y="4499"/>
                  </a:lnTo>
                  <a:lnTo>
                    <a:pt x="3162" y="1307"/>
                  </a:lnTo>
                  <a:cubicBezTo>
                    <a:pt x="2371" y="486"/>
                    <a:pt x="121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7322625" y="1050450"/>
              <a:ext cx="100325" cy="100350"/>
            </a:xfrm>
            <a:custGeom>
              <a:avLst/>
              <a:gdLst/>
              <a:ahLst/>
              <a:cxnLst/>
              <a:rect l="l" t="t" r="r" b="b"/>
              <a:pathLst>
                <a:path w="4013" h="4014" extrusionOk="0">
                  <a:moveTo>
                    <a:pt x="3314" y="1"/>
                  </a:moveTo>
                  <a:lnTo>
                    <a:pt x="1642" y="1673"/>
                  </a:lnTo>
                  <a:lnTo>
                    <a:pt x="1" y="3314"/>
                  </a:lnTo>
                  <a:cubicBezTo>
                    <a:pt x="426" y="3739"/>
                    <a:pt x="1004" y="4013"/>
                    <a:pt x="1642" y="4013"/>
                  </a:cubicBezTo>
                  <a:cubicBezTo>
                    <a:pt x="2949" y="4013"/>
                    <a:pt x="3982" y="2949"/>
                    <a:pt x="3982" y="1673"/>
                  </a:cubicBezTo>
                  <a:cubicBezTo>
                    <a:pt x="4013" y="1034"/>
                    <a:pt x="3739" y="426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7305150" y="1033750"/>
              <a:ext cx="59300" cy="99550"/>
            </a:xfrm>
            <a:custGeom>
              <a:avLst/>
              <a:gdLst/>
              <a:ahLst/>
              <a:cxnLst/>
              <a:rect l="l" t="t" r="r" b="b"/>
              <a:pathLst>
                <a:path w="2372" h="3982" extrusionOk="0">
                  <a:moveTo>
                    <a:pt x="2371" y="0"/>
                  </a:moveTo>
                  <a:cubicBezTo>
                    <a:pt x="1064" y="0"/>
                    <a:pt x="1" y="1034"/>
                    <a:pt x="1" y="2341"/>
                  </a:cubicBezTo>
                  <a:cubicBezTo>
                    <a:pt x="1" y="2979"/>
                    <a:pt x="274" y="3556"/>
                    <a:pt x="700" y="3982"/>
                  </a:cubicBezTo>
                  <a:lnTo>
                    <a:pt x="2371" y="234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7364425" y="1033750"/>
              <a:ext cx="41050" cy="58525"/>
            </a:xfrm>
            <a:custGeom>
              <a:avLst/>
              <a:gdLst/>
              <a:ahLst/>
              <a:cxnLst/>
              <a:rect l="l" t="t" r="r" b="b"/>
              <a:pathLst>
                <a:path w="1642" h="2341" extrusionOk="0">
                  <a:moveTo>
                    <a:pt x="0" y="0"/>
                  </a:moveTo>
                  <a:lnTo>
                    <a:pt x="0" y="2341"/>
                  </a:lnTo>
                  <a:lnTo>
                    <a:pt x="1642" y="669"/>
                  </a:lnTo>
                  <a:cubicBezTo>
                    <a:pt x="1216" y="274"/>
                    <a:pt x="63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47"/>
          <p:cNvGrpSpPr/>
          <p:nvPr/>
        </p:nvGrpSpPr>
        <p:grpSpPr>
          <a:xfrm rot="5400000">
            <a:off x="2872083" y="3010837"/>
            <a:ext cx="1306200" cy="286025"/>
            <a:chOff x="2387919" y="2656100"/>
            <a:chExt cx="1306200" cy="286025"/>
          </a:xfrm>
        </p:grpSpPr>
        <p:sp>
          <p:nvSpPr>
            <p:cNvPr id="1546" name="Google Shape;1546;p47"/>
            <p:cNvSpPr/>
            <p:nvPr/>
          </p:nvSpPr>
          <p:spPr>
            <a:xfrm rot="5400000">
              <a:off x="36083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7"/>
            <p:cNvSpPr/>
            <p:nvPr/>
          </p:nvSpPr>
          <p:spPr>
            <a:xfrm rot="5400000">
              <a:off x="36083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 rot="5400000">
              <a:off x="34557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 rot="5400000">
              <a:off x="34557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 rot="5400000">
              <a:off x="33032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 rot="5400000">
              <a:off x="33032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 rot="5400000">
              <a:off x="31506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 rot="5400000">
              <a:off x="31506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 rot="5400000">
              <a:off x="29981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 rot="5400000">
              <a:off x="29981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 rot="5400000">
              <a:off x="28455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 rot="5400000">
              <a:off x="28455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 rot="5400000">
              <a:off x="26930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 rot="5400000">
              <a:off x="26930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 rot="5400000">
              <a:off x="254046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 rot="5400000">
              <a:off x="254046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 rot="5400000">
              <a:off x="2387919" y="26561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 rot="5400000">
              <a:off x="2387919" y="2856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7"/>
          <p:cNvGrpSpPr/>
          <p:nvPr/>
        </p:nvGrpSpPr>
        <p:grpSpPr>
          <a:xfrm>
            <a:off x="392020" y="401837"/>
            <a:ext cx="286025" cy="696000"/>
            <a:chOff x="3408106" y="3912500"/>
            <a:chExt cx="286025" cy="696000"/>
          </a:xfrm>
        </p:grpSpPr>
        <p:sp>
          <p:nvSpPr>
            <p:cNvPr id="1565" name="Google Shape;1565;p47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47"/>
          <p:cNvGrpSpPr/>
          <p:nvPr/>
        </p:nvGrpSpPr>
        <p:grpSpPr>
          <a:xfrm>
            <a:off x="1965333" y="3497762"/>
            <a:ext cx="390900" cy="286025"/>
            <a:chOff x="429069" y="4608500"/>
            <a:chExt cx="390900" cy="286025"/>
          </a:xfrm>
        </p:grpSpPr>
        <p:sp>
          <p:nvSpPr>
            <p:cNvPr id="1576" name="Google Shape;1576;p47"/>
            <p:cNvSpPr/>
            <p:nvPr/>
          </p:nvSpPr>
          <p:spPr>
            <a:xfrm rot="5400000">
              <a:off x="73416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 rot="5400000">
              <a:off x="73416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 rot="5400000">
              <a:off x="58161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 rot="5400000">
              <a:off x="58161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 rot="5400000">
              <a:off x="429069" y="4608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 rot="5400000">
              <a:off x="429069" y="48087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514D2E31-959F-8236-AB9E-F10EE8E8755B}"/>
              </a:ext>
            </a:extLst>
          </p:cNvPr>
          <p:cNvSpPr/>
          <p:nvPr/>
        </p:nvSpPr>
        <p:spPr>
          <a:xfrm>
            <a:off x="4469946" y="3347356"/>
            <a:ext cx="4155621" cy="775607"/>
          </a:xfrm>
          <a:prstGeom prst="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F3F3F3"/>
              </a:solidFill>
              <a:cs typeface="Arial"/>
            </a:endParaRPr>
          </a:p>
        </p:txBody>
      </p:sp>
      <p:sp>
        <p:nvSpPr>
          <p:cNvPr id="6" name="Google Shape;1506;p47">
            <a:extLst>
              <a:ext uri="{FF2B5EF4-FFF2-40B4-BE49-F238E27FC236}">
                <a16:creationId xmlns:a16="http://schemas.microsoft.com/office/drawing/2014/main" id="{7A3E2068-6E89-EBC4-ED41-44E498541E75}"/>
              </a:ext>
            </a:extLst>
          </p:cNvPr>
          <p:cNvSpPr txBox="1">
            <a:spLocks/>
          </p:cNvSpPr>
          <p:nvPr/>
        </p:nvSpPr>
        <p:spPr>
          <a:xfrm>
            <a:off x="4269193" y="1845814"/>
            <a:ext cx="4050750" cy="172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7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" sz="3600" dirty="0" err="1">
                <a:solidFill>
                  <a:schemeClr val="accent1"/>
                </a:solidFill>
              </a:rPr>
              <a:t>Dúvidas</a:t>
            </a:r>
            <a:r>
              <a:rPr lang="en" sz="3600" dirty="0">
                <a:solidFill>
                  <a:schemeClr val="accent1"/>
                </a:solidFill>
              </a:rPr>
              <a:t>?</a:t>
            </a:r>
            <a:endParaRPr lang="pt-PT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346620" y="25619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Compal</a:t>
            </a:r>
            <a:endParaRPr dirty="0"/>
          </a:p>
        </p:txBody>
      </p:sp>
      <p:sp>
        <p:nvSpPr>
          <p:cNvPr id="825" name="Google Shape;825;p31"/>
          <p:cNvSpPr txBox="1">
            <a:spLocks noGrp="1"/>
          </p:cNvSpPr>
          <p:nvPr>
            <p:ph type="body" idx="1"/>
          </p:nvPr>
        </p:nvSpPr>
        <p:spPr>
          <a:xfrm>
            <a:off x="324032" y="925901"/>
            <a:ext cx="4220624" cy="3590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Compal foi fundada em 1952, Inicialmente, com o foco na transformação de tomate, seguindo para a produção de conserva de tomate e, mais tarde, tornou como sua principal atividade de negócio os sumos de fruta, comercializando sumos, néctares, soft drinks e água com gás.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 1963, a Compal foi integrada na CUF “Companhia União Fabril” da família Mello. Esta integração, além de permitir um reforço de capitais, permitiu ainda o acesso ao crédito e, assim, à construção da unidade fabril em Almeirim em 1964,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 o 25 de abril de 1974, o grupo CUF é nacionalizado, tendo os donos, os irmãos José Manuel e Jorge de Mello, partido para o exílio. </a:t>
            </a:r>
          </a:p>
        </p:txBody>
      </p:sp>
      <p:grpSp>
        <p:nvGrpSpPr>
          <p:cNvPr id="828" name="Google Shape;828;p31"/>
          <p:cNvGrpSpPr/>
          <p:nvPr/>
        </p:nvGrpSpPr>
        <p:grpSpPr>
          <a:xfrm rot="10800000">
            <a:off x="4659081" y="53500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28;p31">
            <a:extLst>
              <a:ext uri="{FF2B5EF4-FFF2-40B4-BE49-F238E27FC236}">
                <a16:creationId xmlns:a16="http://schemas.microsoft.com/office/drawing/2014/main" id="{2432DAC4-C636-DE53-C739-92935A667C25}"/>
              </a:ext>
            </a:extLst>
          </p:cNvPr>
          <p:cNvGrpSpPr/>
          <p:nvPr/>
        </p:nvGrpSpPr>
        <p:grpSpPr>
          <a:xfrm rot="10800000">
            <a:off x="4661322" y="3345200"/>
            <a:ext cx="286025" cy="1306200"/>
            <a:chOff x="978925" y="1314225"/>
            <a:chExt cx="286025" cy="1306200"/>
          </a:xfrm>
        </p:grpSpPr>
        <p:sp>
          <p:nvSpPr>
            <p:cNvPr id="3" name="Google Shape;829;p31">
              <a:extLst>
                <a:ext uri="{FF2B5EF4-FFF2-40B4-BE49-F238E27FC236}">
                  <a16:creationId xmlns:a16="http://schemas.microsoft.com/office/drawing/2014/main" id="{62D4EDF2-87A2-56D4-55BA-5B0453F191A7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0;p31">
              <a:extLst>
                <a:ext uri="{FF2B5EF4-FFF2-40B4-BE49-F238E27FC236}">
                  <a16:creationId xmlns:a16="http://schemas.microsoft.com/office/drawing/2014/main" id="{0AE6710C-64F6-92B2-F58A-0DEA343AEF10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1;p31">
              <a:extLst>
                <a:ext uri="{FF2B5EF4-FFF2-40B4-BE49-F238E27FC236}">
                  <a16:creationId xmlns:a16="http://schemas.microsoft.com/office/drawing/2014/main" id="{D1E1750D-E7E5-250E-76BE-825EFB439BD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;p31">
              <a:extLst>
                <a:ext uri="{FF2B5EF4-FFF2-40B4-BE49-F238E27FC236}">
                  <a16:creationId xmlns:a16="http://schemas.microsoft.com/office/drawing/2014/main" id="{736CF2ED-25D2-D9DB-CEB6-7034A7163C2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3;p31">
              <a:extLst>
                <a:ext uri="{FF2B5EF4-FFF2-40B4-BE49-F238E27FC236}">
                  <a16:creationId xmlns:a16="http://schemas.microsoft.com/office/drawing/2014/main" id="{0D43501B-FB38-5832-05BD-B55E1A1E37D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4;p31">
              <a:extLst>
                <a:ext uri="{FF2B5EF4-FFF2-40B4-BE49-F238E27FC236}">
                  <a16:creationId xmlns:a16="http://schemas.microsoft.com/office/drawing/2014/main" id="{AABA13EC-B169-20A5-5CCC-83819834FCB0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31">
              <a:extLst>
                <a:ext uri="{FF2B5EF4-FFF2-40B4-BE49-F238E27FC236}">
                  <a16:creationId xmlns:a16="http://schemas.microsoft.com/office/drawing/2014/main" id="{A28B3EEF-CDC5-C699-9E01-9AB6D668C90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6;p31">
              <a:extLst>
                <a:ext uri="{FF2B5EF4-FFF2-40B4-BE49-F238E27FC236}">
                  <a16:creationId xmlns:a16="http://schemas.microsoft.com/office/drawing/2014/main" id="{B012CAE7-467B-0F13-D32F-FE91FA4C608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7;p31">
              <a:extLst>
                <a:ext uri="{FF2B5EF4-FFF2-40B4-BE49-F238E27FC236}">
                  <a16:creationId xmlns:a16="http://schemas.microsoft.com/office/drawing/2014/main" id="{332839FF-AF26-8A47-66EB-20FB25EE2E8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8;p31">
              <a:extLst>
                <a:ext uri="{FF2B5EF4-FFF2-40B4-BE49-F238E27FC236}">
                  <a16:creationId xmlns:a16="http://schemas.microsoft.com/office/drawing/2014/main" id="{B4D46989-1F5F-47F4-9240-9580A1E1B876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9;p31">
              <a:extLst>
                <a:ext uri="{FF2B5EF4-FFF2-40B4-BE49-F238E27FC236}">
                  <a16:creationId xmlns:a16="http://schemas.microsoft.com/office/drawing/2014/main" id="{5F14DA0D-9196-8DD5-7146-02FF9D12C25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0;p31">
              <a:extLst>
                <a:ext uri="{FF2B5EF4-FFF2-40B4-BE49-F238E27FC236}">
                  <a16:creationId xmlns:a16="http://schemas.microsoft.com/office/drawing/2014/main" id="{B6BEE82B-30C5-EB01-69A8-A787F6DC887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1">
              <a:extLst>
                <a:ext uri="{FF2B5EF4-FFF2-40B4-BE49-F238E27FC236}">
                  <a16:creationId xmlns:a16="http://schemas.microsoft.com/office/drawing/2014/main" id="{007889FD-A71F-C03D-67B6-821DACB5F2E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1">
              <a:extLst>
                <a:ext uri="{FF2B5EF4-FFF2-40B4-BE49-F238E27FC236}">
                  <a16:creationId xmlns:a16="http://schemas.microsoft.com/office/drawing/2014/main" id="{89702844-CAB9-017A-B663-7842B401D52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1">
              <a:extLst>
                <a:ext uri="{FF2B5EF4-FFF2-40B4-BE49-F238E27FC236}">
                  <a16:creationId xmlns:a16="http://schemas.microsoft.com/office/drawing/2014/main" id="{07476E83-5961-EEB5-FFC8-9801CCA889DF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1">
              <a:extLst>
                <a:ext uri="{FF2B5EF4-FFF2-40B4-BE49-F238E27FC236}">
                  <a16:creationId xmlns:a16="http://schemas.microsoft.com/office/drawing/2014/main" id="{0CC95AAE-26AD-13A7-5827-4F3E11D2446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1">
              <a:extLst>
                <a:ext uri="{FF2B5EF4-FFF2-40B4-BE49-F238E27FC236}">
                  <a16:creationId xmlns:a16="http://schemas.microsoft.com/office/drawing/2014/main" id="{D328A04D-8EA6-94DD-21C4-7874A4F4C30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6;p31">
              <a:extLst>
                <a:ext uri="{FF2B5EF4-FFF2-40B4-BE49-F238E27FC236}">
                  <a16:creationId xmlns:a16="http://schemas.microsoft.com/office/drawing/2014/main" id="{D2515767-6ABA-32DA-6778-690C8B056A7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8;p31">
            <a:extLst>
              <a:ext uri="{FF2B5EF4-FFF2-40B4-BE49-F238E27FC236}">
                <a16:creationId xmlns:a16="http://schemas.microsoft.com/office/drawing/2014/main" id="{C70BAE22-7085-2F58-E982-4913ABA2DE05}"/>
              </a:ext>
            </a:extLst>
          </p:cNvPr>
          <p:cNvGrpSpPr/>
          <p:nvPr/>
        </p:nvGrpSpPr>
        <p:grpSpPr>
          <a:xfrm rot="10800000">
            <a:off x="4659081" y="1939586"/>
            <a:ext cx="286025" cy="1306200"/>
            <a:chOff x="978925" y="1314225"/>
            <a:chExt cx="286025" cy="1306200"/>
          </a:xfrm>
        </p:grpSpPr>
        <p:sp>
          <p:nvSpPr>
            <p:cNvPr id="22" name="Google Shape;829;p31">
              <a:extLst>
                <a:ext uri="{FF2B5EF4-FFF2-40B4-BE49-F238E27FC236}">
                  <a16:creationId xmlns:a16="http://schemas.microsoft.com/office/drawing/2014/main" id="{1BF67D5F-F8C2-ACB3-C233-CF77297C4CC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0;p31">
              <a:extLst>
                <a:ext uri="{FF2B5EF4-FFF2-40B4-BE49-F238E27FC236}">
                  <a16:creationId xmlns:a16="http://schemas.microsoft.com/office/drawing/2014/main" id="{EA88EF10-287E-C5A1-A9D6-BC3FB6D78E92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1;p31">
              <a:extLst>
                <a:ext uri="{FF2B5EF4-FFF2-40B4-BE49-F238E27FC236}">
                  <a16:creationId xmlns:a16="http://schemas.microsoft.com/office/drawing/2014/main" id="{3B013747-DB51-5598-C7B7-F5470E9721A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2;p31">
              <a:extLst>
                <a:ext uri="{FF2B5EF4-FFF2-40B4-BE49-F238E27FC236}">
                  <a16:creationId xmlns:a16="http://schemas.microsoft.com/office/drawing/2014/main" id="{BD833E88-EB2C-A3BB-F2B7-11433C58E11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3;p31">
              <a:extLst>
                <a:ext uri="{FF2B5EF4-FFF2-40B4-BE49-F238E27FC236}">
                  <a16:creationId xmlns:a16="http://schemas.microsoft.com/office/drawing/2014/main" id="{443EC338-DF7E-90E0-61D3-CA99FDA072F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4;p31">
              <a:extLst>
                <a:ext uri="{FF2B5EF4-FFF2-40B4-BE49-F238E27FC236}">
                  <a16:creationId xmlns:a16="http://schemas.microsoft.com/office/drawing/2014/main" id="{15589652-B897-BEB1-B89A-7A0B7A116D8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5;p31">
              <a:extLst>
                <a:ext uri="{FF2B5EF4-FFF2-40B4-BE49-F238E27FC236}">
                  <a16:creationId xmlns:a16="http://schemas.microsoft.com/office/drawing/2014/main" id="{BB4ADAD3-CCFE-545A-E650-0BB841D593F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36;p31">
              <a:extLst>
                <a:ext uri="{FF2B5EF4-FFF2-40B4-BE49-F238E27FC236}">
                  <a16:creationId xmlns:a16="http://schemas.microsoft.com/office/drawing/2014/main" id="{92DD6965-E4E2-DDE2-01CC-3F44C9700BB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7;p31">
              <a:extLst>
                <a:ext uri="{FF2B5EF4-FFF2-40B4-BE49-F238E27FC236}">
                  <a16:creationId xmlns:a16="http://schemas.microsoft.com/office/drawing/2014/main" id="{2D18E93F-F3F2-D0A4-EC48-1CB8BF7F40CC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8;p31">
              <a:extLst>
                <a:ext uri="{FF2B5EF4-FFF2-40B4-BE49-F238E27FC236}">
                  <a16:creationId xmlns:a16="http://schemas.microsoft.com/office/drawing/2014/main" id="{8A518475-EDFD-59F5-82FB-EBDE9AC4C99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9;p31">
              <a:extLst>
                <a:ext uri="{FF2B5EF4-FFF2-40B4-BE49-F238E27FC236}">
                  <a16:creationId xmlns:a16="http://schemas.microsoft.com/office/drawing/2014/main" id="{890D2E1B-A952-CD77-A6FA-7AD5829E372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0;p31">
              <a:extLst>
                <a:ext uri="{FF2B5EF4-FFF2-40B4-BE49-F238E27FC236}">
                  <a16:creationId xmlns:a16="http://schemas.microsoft.com/office/drawing/2014/main" id="{DDD77F00-A757-CDDD-DC04-C1ED0D0966F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1;p31">
              <a:extLst>
                <a:ext uri="{FF2B5EF4-FFF2-40B4-BE49-F238E27FC236}">
                  <a16:creationId xmlns:a16="http://schemas.microsoft.com/office/drawing/2014/main" id="{5C0B0ACC-B109-E1C5-14D3-BE4A0BE2AC3E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2;p31">
              <a:extLst>
                <a:ext uri="{FF2B5EF4-FFF2-40B4-BE49-F238E27FC236}">
                  <a16:creationId xmlns:a16="http://schemas.microsoft.com/office/drawing/2014/main" id="{56DE6CFB-81DF-48F6-9B74-10D86CB1833E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;p31">
              <a:extLst>
                <a:ext uri="{FF2B5EF4-FFF2-40B4-BE49-F238E27FC236}">
                  <a16:creationId xmlns:a16="http://schemas.microsoft.com/office/drawing/2014/main" id="{96B301A9-4FDF-A85C-6B66-369985A320B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4;p31">
              <a:extLst>
                <a:ext uri="{FF2B5EF4-FFF2-40B4-BE49-F238E27FC236}">
                  <a16:creationId xmlns:a16="http://schemas.microsoft.com/office/drawing/2014/main" id="{E9EB65D3-C70A-5305-278B-604177A98B4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5;p31">
              <a:extLst>
                <a:ext uri="{FF2B5EF4-FFF2-40B4-BE49-F238E27FC236}">
                  <a16:creationId xmlns:a16="http://schemas.microsoft.com/office/drawing/2014/main" id="{2298568D-B015-43E2-9611-E5470C0E411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6;p31">
              <a:extLst>
                <a:ext uri="{FF2B5EF4-FFF2-40B4-BE49-F238E27FC236}">
                  <a16:creationId xmlns:a16="http://schemas.microsoft.com/office/drawing/2014/main" id="{19005A37-1B75-213A-A3D6-FB3FCDE29E6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0BFE1E3-A9BA-53CD-D2DC-A881D88B6898}"/>
              </a:ext>
            </a:extLst>
          </p:cNvPr>
          <p:cNvSpPr txBox="1"/>
          <p:nvPr/>
        </p:nvSpPr>
        <p:spPr>
          <a:xfrm>
            <a:off x="324032" y="3736101"/>
            <a:ext cx="3924450" cy="85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No início da década de 80, o Estado Português integrou a Compal na Nutrinveste (uma holding), com o objetivo de racionalizar a sua gestão e, posteriormente, a sua privatização. 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5BAC178-C0F4-9C92-5A77-3F46FAA37188}"/>
              </a:ext>
            </a:extLst>
          </p:cNvPr>
          <p:cNvSpPr txBox="1"/>
          <p:nvPr/>
        </p:nvSpPr>
        <p:spPr>
          <a:xfrm>
            <a:off x="4945106" y="993601"/>
            <a:ext cx="3936840" cy="233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No ano 1993, Jorge de Mello regressou aos comandos da Compal, adquirindo 51% da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Nutriveste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a partir da privatização. </a:t>
            </a:r>
          </a:p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A Construção da nova fábrica em Almeirim no ano 2002, veio permitir à Compal exportar os seus principais produtos, sumos e néctares, tendo ainda neste mesmo ano começando a produzir novos</a:t>
            </a:r>
          </a:p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Em 2006, lança a gama de produtos “Compal Essencial” </a:t>
            </a:r>
          </a:p>
          <a:p>
            <a:pPr marL="457200" indent="-304800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O ano 2008, é marcado pela integração da Compal na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Sumolis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3A0582-03A4-DAB3-BD31-2E68C7D9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26" y="3372469"/>
            <a:ext cx="3549267" cy="14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346620" y="25619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Sumol + Compal</a:t>
            </a:r>
            <a:endParaRPr dirty="0"/>
          </a:p>
        </p:txBody>
      </p:sp>
      <p:grpSp>
        <p:nvGrpSpPr>
          <p:cNvPr id="828" name="Google Shape;828;p31"/>
          <p:cNvGrpSpPr/>
          <p:nvPr/>
        </p:nvGrpSpPr>
        <p:grpSpPr>
          <a:xfrm rot="10800000">
            <a:off x="4659081" y="53500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28;p31">
            <a:extLst>
              <a:ext uri="{FF2B5EF4-FFF2-40B4-BE49-F238E27FC236}">
                <a16:creationId xmlns:a16="http://schemas.microsoft.com/office/drawing/2014/main" id="{2432DAC4-C636-DE53-C739-92935A667C25}"/>
              </a:ext>
            </a:extLst>
          </p:cNvPr>
          <p:cNvGrpSpPr/>
          <p:nvPr/>
        </p:nvGrpSpPr>
        <p:grpSpPr>
          <a:xfrm rot="10800000">
            <a:off x="4661322" y="3345200"/>
            <a:ext cx="286025" cy="1306200"/>
            <a:chOff x="978925" y="1314225"/>
            <a:chExt cx="286025" cy="1306200"/>
          </a:xfrm>
        </p:grpSpPr>
        <p:sp>
          <p:nvSpPr>
            <p:cNvPr id="3" name="Google Shape;829;p31">
              <a:extLst>
                <a:ext uri="{FF2B5EF4-FFF2-40B4-BE49-F238E27FC236}">
                  <a16:creationId xmlns:a16="http://schemas.microsoft.com/office/drawing/2014/main" id="{62D4EDF2-87A2-56D4-55BA-5B0453F191A7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0;p31">
              <a:extLst>
                <a:ext uri="{FF2B5EF4-FFF2-40B4-BE49-F238E27FC236}">
                  <a16:creationId xmlns:a16="http://schemas.microsoft.com/office/drawing/2014/main" id="{0AE6710C-64F6-92B2-F58A-0DEA343AEF10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1;p31">
              <a:extLst>
                <a:ext uri="{FF2B5EF4-FFF2-40B4-BE49-F238E27FC236}">
                  <a16:creationId xmlns:a16="http://schemas.microsoft.com/office/drawing/2014/main" id="{D1E1750D-E7E5-250E-76BE-825EFB439BD6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;p31">
              <a:extLst>
                <a:ext uri="{FF2B5EF4-FFF2-40B4-BE49-F238E27FC236}">
                  <a16:creationId xmlns:a16="http://schemas.microsoft.com/office/drawing/2014/main" id="{736CF2ED-25D2-D9DB-CEB6-7034A7163C2A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3;p31">
              <a:extLst>
                <a:ext uri="{FF2B5EF4-FFF2-40B4-BE49-F238E27FC236}">
                  <a16:creationId xmlns:a16="http://schemas.microsoft.com/office/drawing/2014/main" id="{0D43501B-FB38-5832-05BD-B55E1A1E37D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4;p31">
              <a:extLst>
                <a:ext uri="{FF2B5EF4-FFF2-40B4-BE49-F238E27FC236}">
                  <a16:creationId xmlns:a16="http://schemas.microsoft.com/office/drawing/2014/main" id="{AABA13EC-B169-20A5-5CCC-83819834FCB0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5;p31">
              <a:extLst>
                <a:ext uri="{FF2B5EF4-FFF2-40B4-BE49-F238E27FC236}">
                  <a16:creationId xmlns:a16="http://schemas.microsoft.com/office/drawing/2014/main" id="{A28B3EEF-CDC5-C699-9E01-9AB6D668C907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6;p31">
              <a:extLst>
                <a:ext uri="{FF2B5EF4-FFF2-40B4-BE49-F238E27FC236}">
                  <a16:creationId xmlns:a16="http://schemas.microsoft.com/office/drawing/2014/main" id="{B012CAE7-467B-0F13-D32F-FE91FA4C608D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7;p31">
              <a:extLst>
                <a:ext uri="{FF2B5EF4-FFF2-40B4-BE49-F238E27FC236}">
                  <a16:creationId xmlns:a16="http://schemas.microsoft.com/office/drawing/2014/main" id="{332839FF-AF26-8A47-66EB-20FB25EE2E81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8;p31">
              <a:extLst>
                <a:ext uri="{FF2B5EF4-FFF2-40B4-BE49-F238E27FC236}">
                  <a16:creationId xmlns:a16="http://schemas.microsoft.com/office/drawing/2014/main" id="{B4D46989-1F5F-47F4-9240-9580A1E1B876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9;p31">
              <a:extLst>
                <a:ext uri="{FF2B5EF4-FFF2-40B4-BE49-F238E27FC236}">
                  <a16:creationId xmlns:a16="http://schemas.microsoft.com/office/drawing/2014/main" id="{5F14DA0D-9196-8DD5-7146-02FF9D12C25D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0;p31">
              <a:extLst>
                <a:ext uri="{FF2B5EF4-FFF2-40B4-BE49-F238E27FC236}">
                  <a16:creationId xmlns:a16="http://schemas.microsoft.com/office/drawing/2014/main" id="{B6BEE82B-30C5-EB01-69A8-A787F6DC8875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1">
              <a:extLst>
                <a:ext uri="{FF2B5EF4-FFF2-40B4-BE49-F238E27FC236}">
                  <a16:creationId xmlns:a16="http://schemas.microsoft.com/office/drawing/2014/main" id="{007889FD-A71F-C03D-67B6-821DACB5F2E5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1">
              <a:extLst>
                <a:ext uri="{FF2B5EF4-FFF2-40B4-BE49-F238E27FC236}">
                  <a16:creationId xmlns:a16="http://schemas.microsoft.com/office/drawing/2014/main" id="{89702844-CAB9-017A-B663-7842B401D52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1">
              <a:extLst>
                <a:ext uri="{FF2B5EF4-FFF2-40B4-BE49-F238E27FC236}">
                  <a16:creationId xmlns:a16="http://schemas.microsoft.com/office/drawing/2014/main" id="{07476E83-5961-EEB5-FFC8-9801CCA889DF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1">
              <a:extLst>
                <a:ext uri="{FF2B5EF4-FFF2-40B4-BE49-F238E27FC236}">
                  <a16:creationId xmlns:a16="http://schemas.microsoft.com/office/drawing/2014/main" id="{0CC95AAE-26AD-13A7-5827-4F3E11D2446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1">
              <a:extLst>
                <a:ext uri="{FF2B5EF4-FFF2-40B4-BE49-F238E27FC236}">
                  <a16:creationId xmlns:a16="http://schemas.microsoft.com/office/drawing/2014/main" id="{D328A04D-8EA6-94DD-21C4-7874A4F4C30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6;p31">
              <a:extLst>
                <a:ext uri="{FF2B5EF4-FFF2-40B4-BE49-F238E27FC236}">
                  <a16:creationId xmlns:a16="http://schemas.microsoft.com/office/drawing/2014/main" id="{D2515767-6ABA-32DA-6778-690C8B056A7A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28;p31">
            <a:extLst>
              <a:ext uri="{FF2B5EF4-FFF2-40B4-BE49-F238E27FC236}">
                <a16:creationId xmlns:a16="http://schemas.microsoft.com/office/drawing/2014/main" id="{C70BAE22-7085-2F58-E982-4913ABA2DE05}"/>
              </a:ext>
            </a:extLst>
          </p:cNvPr>
          <p:cNvGrpSpPr/>
          <p:nvPr/>
        </p:nvGrpSpPr>
        <p:grpSpPr>
          <a:xfrm rot="10800000">
            <a:off x="4659081" y="1939586"/>
            <a:ext cx="286025" cy="1306200"/>
            <a:chOff x="978925" y="1314225"/>
            <a:chExt cx="286025" cy="1306200"/>
          </a:xfrm>
        </p:grpSpPr>
        <p:sp>
          <p:nvSpPr>
            <p:cNvPr id="22" name="Google Shape;829;p31">
              <a:extLst>
                <a:ext uri="{FF2B5EF4-FFF2-40B4-BE49-F238E27FC236}">
                  <a16:creationId xmlns:a16="http://schemas.microsoft.com/office/drawing/2014/main" id="{1BF67D5F-F8C2-ACB3-C233-CF77297C4CC4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0;p31">
              <a:extLst>
                <a:ext uri="{FF2B5EF4-FFF2-40B4-BE49-F238E27FC236}">
                  <a16:creationId xmlns:a16="http://schemas.microsoft.com/office/drawing/2014/main" id="{EA88EF10-287E-C5A1-A9D6-BC3FB6D78E92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1;p31">
              <a:extLst>
                <a:ext uri="{FF2B5EF4-FFF2-40B4-BE49-F238E27FC236}">
                  <a16:creationId xmlns:a16="http://schemas.microsoft.com/office/drawing/2014/main" id="{3B013747-DB51-5598-C7B7-F5470E9721A4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2;p31">
              <a:extLst>
                <a:ext uri="{FF2B5EF4-FFF2-40B4-BE49-F238E27FC236}">
                  <a16:creationId xmlns:a16="http://schemas.microsoft.com/office/drawing/2014/main" id="{BD833E88-EB2C-A3BB-F2B7-11433C58E113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3;p31">
              <a:extLst>
                <a:ext uri="{FF2B5EF4-FFF2-40B4-BE49-F238E27FC236}">
                  <a16:creationId xmlns:a16="http://schemas.microsoft.com/office/drawing/2014/main" id="{443EC338-DF7E-90E0-61D3-CA99FDA072FC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4;p31">
              <a:extLst>
                <a:ext uri="{FF2B5EF4-FFF2-40B4-BE49-F238E27FC236}">
                  <a16:creationId xmlns:a16="http://schemas.microsoft.com/office/drawing/2014/main" id="{15589652-B897-BEB1-B89A-7A0B7A116D8B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5;p31">
              <a:extLst>
                <a:ext uri="{FF2B5EF4-FFF2-40B4-BE49-F238E27FC236}">
                  <a16:creationId xmlns:a16="http://schemas.microsoft.com/office/drawing/2014/main" id="{BB4ADAD3-CCFE-545A-E650-0BB841D593F8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36;p31">
              <a:extLst>
                <a:ext uri="{FF2B5EF4-FFF2-40B4-BE49-F238E27FC236}">
                  <a16:creationId xmlns:a16="http://schemas.microsoft.com/office/drawing/2014/main" id="{92DD6965-E4E2-DDE2-01CC-3F44C9700BB7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7;p31">
              <a:extLst>
                <a:ext uri="{FF2B5EF4-FFF2-40B4-BE49-F238E27FC236}">
                  <a16:creationId xmlns:a16="http://schemas.microsoft.com/office/drawing/2014/main" id="{2D18E93F-F3F2-D0A4-EC48-1CB8BF7F40CC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8;p31">
              <a:extLst>
                <a:ext uri="{FF2B5EF4-FFF2-40B4-BE49-F238E27FC236}">
                  <a16:creationId xmlns:a16="http://schemas.microsoft.com/office/drawing/2014/main" id="{8A518475-EDFD-59F5-82FB-EBDE9AC4C997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9;p31">
              <a:extLst>
                <a:ext uri="{FF2B5EF4-FFF2-40B4-BE49-F238E27FC236}">
                  <a16:creationId xmlns:a16="http://schemas.microsoft.com/office/drawing/2014/main" id="{890D2E1B-A952-CD77-A6FA-7AD5829E3728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0;p31">
              <a:extLst>
                <a:ext uri="{FF2B5EF4-FFF2-40B4-BE49-F238E27FC236}">
                  <a16:creationId xmlns:a16="http://schemas.microsoft.com/office/drawing/2014/main" id="{DDD77F00-A757-CDDD-DC04-C1ED0D0966F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1;p31">
              <a:extLst>
                <a:ext uri="{FF2B5EF4-FFF2-40B4-BE49-F238E27FC236}">
                  <a16:creationId xmlns:a16="http://schemas.microsoft.com/office/drawing/2014/main" id="{5C0B0ACC-B109-E1C5-14D3-BE4A0BE2AC3E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2;p31">
              <a:extLst>
                <a:ext uri="{FF2B5EF4-FFF2-40B4-BE49-F238E27FC236}">
                  <a16:creationId xmlns:a16="http://schemas.microsoft.com/office/drawing/2014/main" id="{56DE6CFB-81DF-48F6-9B74-10D86CB1833E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;p31">
              <a:extLst>
                <a:ext uri="{FF2B5EF4-FFF2-40B4-BE49-F238E27FC236}">
                  <a16:creationId xmlns:a16="http://schemas.microsoft.com/office/drawing/2014/main" id="{96B301A9-4FDF-A85C-6B66-369985A320BC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4;p31">
              <a:extLst>
                <a:ext uri="{FF2B5EF4-FFF2-40B4-BE49-F238E27FC236}">
                  <a16:creationId xmlns:a16="http://schemas.microsoft.com/office/drawing/2014/main" id="{E9EB65D3-C70A-5305-278B-604177A98B48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5;p31">
              <a:extLst>
                <a:ext uri="{FF2B5EF4-FFF2-40B4-BE49-F238E27FC236}">
                  <a16:creationId xmlns:a16="http://schemas.microsoft.com/office/drawing/2014/main" id="{2298568D-B015-43E2-9611-E5470C0E411C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6;p31">
              <a:extLst>
                <a:ext uri="{FF2B5EF4-FFF2-40B4-BE49-F238E27FC236}">
                  <a16:creationId xmlns:a16="http://schemas.microsoft.com/office/drawing/2014/main" id="{19005A37-1B75-213A-A3D6-FB3FCDE29E6B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9949A1-EDF1-E401-1E40-82FC5D4080E6}"/>
              </a:ext>
            </a:extLst>
          </p:cNvPr>
          <p:cNvSpPr txBox="1"/>
          <p:nvPr/>
        </p:nvSpPr>
        <p:spPr>
          <a:xfrm>
            <a:off x="365697" y="842557"/>
            <a:ext cx="4136059" cy="3400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A SUMOL+COMPAL S.A. é uma empresa Portuguesa do sector das bebidas não alcoólicas, sediada em Carnaxide, Concelho de Oeiras, começando a sua atividade integrada a 2 de Janeiro de 2009, resultante da fusão da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Sumolis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e da Compal, duas empresas detentoras de marcas líder de bebidas não-alcoólicas de alta rotação em Portugal, atualmente é líder do sector de bebidas não alcoólicas em Portugal, com uma quota de mercado superior a 26%.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Os seus produtos estão divididos em quatros gamas, como nutrição tais como as marcas Compal, Compal Essencial, Compal Horta, Um Bongo; bebidas refrescantes: Sumol, B!, Guaraná, 7Up, Lipton; águas e cervejas Agua Serra da Estrela,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Frizz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, Tagus e Estrela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Damm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. 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Atualmente a sua estrutura acionista é composta em 50,1% SUMOL+COMPAL S.A. e 49,9%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Groupe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Castel, sendo o presidente da Comissão Executiva o Dr. António Eusébio. 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0C42146-424F-7B3B-4CF7-ADE5311C78E6}"/>
              </a:ext>
            </a:extLst>
          </p:cNvPr>
          <p:cNvSpPr txBox="1"/>
          <p:nvPr/>
        </p:nvSpPr>
        <p:spPr>
          <a:xfrm>
            <a:off x="5059531" y="869346"/>
            <a:ext cx="3822415" cy="271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A sua estrutura industrial é composta por seis fábricas, sendo quatro em Portugal (Almeirim, Pombal, Gouveia e Vila Flor) e as restantes duas, uma em Angola e uma em Moçambique. Quanto à estrutura logística, possuiu 12 Armazéns em Portugal (4 armazéns de fábrica, em Almeirim, Pombal, Gouveia e Vila Flor; 3 armazéns principais na Póvoa de Varzim, Carnaxide e Faro e 5 armazéns de cross </a:t>
            </a:r>
            <a:r>
              <a:rPr lang="pt-PT" sz="11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docking</a:t>
            </a: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 em Ovar, Viseu, Seixal, Évora e Portimão). </a:t>
            </a:r>
          </a:p>
          <a:p>
            <a:pPr marL="17145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Roboto"/>
              </a:rPr>
              <a:t>Possui funcionários em 6 países, num total de 1611 colaboradores, estando repartidos da seguinte forma: 1229 em Portugal; 272 em Angola, 107 em Moçambique; 1 na China, 1 em França e 1 na Suíça (dados referentes ao ano 2018). </a:t>
            </a:r>
          </a:p>
        </p:txBody>
      </p:sp>
      <p:pic>
        <p:nvPicPr>
          <p:cNvPr id="49" name="Imagem 48" descr="Uma imagem com céu, captura de ecrã, texto, ar livre&#10;&#10;Descrição gerada automaticamente">
            <a:extLst>
              <a:ext uri="{FF2B5EF4-FFF2-40B4-BE49-F238E27FC236}">
                <a16:creationId xmlns:a16="http://schemas.microsoft.com/office/drawing/2014/main" id="{A9C428EC-E9F0-E180-E9E5-0EDC8CAB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20" y="3441222"/>
            <a:ext cx="2303399" cy="13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9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1489544" y="1123211"/>
            <a:ext cx="6309421" cy="3274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Gestores Chave  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e</a:t>
            </a:r>
            <a:b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pt-PT" sz="5400" b="1" kern="0" dirty="0">
                <a:solidFill>
                  <a:srgbClr val="000000"/>
                </a:solidFill>
                <a:effectLst/>
                <a:latin typeface="Khant Medium"/>
                <a:ea typeface="Yu Gothic Light" panose="020B0300000000000000" pitchFamily="34" charset="-128"/>
                <a:cs typeface="Times New Roman" panose="02020603050405020304" pitchFamily="18" charset="0"/>
              </a:rPr>
              <a:t> Feitos Alcançados</a:t>
            </a:r>
          </a:p>
        </p:txBody>
      </p:sp>
      <p:sp>
        <p:nvSpPr>
          <p:cNvPr id="852" name="Google Shape;852;p32"/>
          <p:cNvSpPr txBox="1">
            <a:spLocks noGrp="1"/>
          </p:cNvSpPr>
          <p:nvPr>
            <p:ph type="title" idx="2"/>
          </p:nvPr>
        </p:nvSpPr>
        <p:spPr>
          <a:xfrm>
            <a:off x="4016967" y="389210"/>
            <a:ext cx="1110066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34" name="Google Shape;934;p32"/>
          <p:cNvGrpSpPr/>
          <p:nvPr/>
        </p:nvGrpSpPr>
        <p:grpSpPr>
          <a:xfrm rot="5400000">
            <a:off x="7864721" y="2095146"/>
            <a:ext cx="286025" cy="1330368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34;p32">
            <a:extLst>
              <a:ext uri="{FF2B5EF4-FFF2-40B4-BE49-F238E27FC236}">
                <a16:creationId xmlns:a16="http://schemas.microsoft.com/office/drawing/2014/main" id="{3FF23855-5C3F-77DE-C742-E0E67FBF9514}"/>
              </a:ext>
            </a:extLst>
          </p:cNvPr>
          <p:cNvGrpSpPr/>
          <p:nvPr/>
        </p:nvGrpSpPr>
        <p:grpSpPr>
          <a:xfrm rot="5400000">
            <a:off x="1080641" y="2095146"/>
            <a:ext cx="286025" cy="1330368"/>
            <a:chOff x="978925" y="1314225"/>
            <a:chExt cx="286025" cy="1306200"/>
          </a:xfrm>
        </p:grpSpPr>
        <p:sp>
          <p:nvSpPr>
            <p:cNvPr id="22" name="Google Shape;935;p32">
              <a:extLst>
                <a:ext uri="{FF2B5EF4-FFF2-40B4-BE49-F238E27FC236}">
                  <a16:creationId xmlns:a16="http://schemas.microsoft.com/office/drawing/2014/main" id="{2B9F83F5-7284-C5A8-CF51-2393D861D203}"/>
                </a:ext>
              </a:extLst>
            </p:cNvPr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32">
              <a:extLst>
                <a:ext uri="{FF2B5EF4-FFF2-40B4-BE49-F238E27FC236}">
                  <a16:creationId xmlns:a16="http://schemas.microsoft.com/office/drawing/2014/main" id="{1BBE6B01-C8CE-15C7-3BB7-455C2384629D}"/>
                </a:ext>
              </a:extLst>
            </p:cNvPr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32">
              <a:extLst>
                <a:ext uri="{FF2B5EF4-FFF2-40B4-BE49-F238E27FC236}">
                  <a16:creationId xmlns:a16="http://schemas.microsoft.com/office/drawing/2014/main" id="{B86755AF-8615-3B4E-7CED-CF52711E1489}"/>
                </a:ext>
              </a:extLst>
            </p:cNvPr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32">
              <a:extLst>
                <a:ext uri="{FF2B5EF4-FFF2-40B4-BE49-F238E27FC236}">
                  <a16:creationId xmlns:a16="http://schemas.microsoft.com/office/drawing/2014/main" id="{CA77A3D2-159B-FA75-4EEE-053CF7903337}"/>
                </a:ext>
              </a:extLst>
            </p:cNvPr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32">
              <a:extLst>
                <a:ext uri="{FF2B5EF4-FFF2-40B4-BE49-F238E27FC236}">
                  <a16:creationId xmlns:a16="http://schemas.microsoft.com/office/drawing/2014/main" id="{A864ACA3-C806-CF77-670E-69D5B3CF7923}"/>
                </a:ext>
              </a:extLst>
            </p:cNvPr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0;p32">
              <a:extLst>
                <a:ext uri="{FF2B5EF4-FFF2-40B4-BE49-F238E27FC236}">
                  <a16:creationId xmlns:a16="http://schemas.microsoft.com/office/drawing/2014/main" id="{43B1C65F-0A66-6265-8D5F-9089777B79DC}"/>
                </a:ext>
              </a:extLst>
            </p:cNvPr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1;p32">
              <a:extLst>
                <a:ext uri="{FF2B5EF4-FFF2-40B4-BE49-F238E27FC236}">
                  <a16:creationId xmlns:a16="http://schemas.microsoft.com/office/drawing/2014/main" id="{B1C4B2EC-BEA0-EF3B-7782-C1A6C9E3F499}"/>
                </a:ext>
              </a:extLst>
            </p:cNvPr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;p32">
              <a:extLst>
                <a:ext uri="{FF2B5EF4-FFF2-40B4-BE49-F238E27FC236}">
                  <a16:creationId xmlns:a16="http://schemas.microsoft.com/office/drawing/2014/main" id="{57C73595-AB2B-80F4-27F1-35CEB16AAFB5}"/>
                </a:ext>
              </a:extLst>
            </p:cNvPr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3;p32">
              <a:extLst>
                <a:ext uri="{FF2B5EF4-FFF2-40B4-BE49-F238E27FC236}">
                  <a16:creationId xmlns:a16="http://schemas.microsoft.com/office/drawing/2014/main" id="{FE27C516-959B-EB41-A405-B472689D2AF5}"/>
                </a:ext>
              </a:extLst>
            </p:cNvPr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32">
              <a:extLst>
                <a:ext uri="{FF2B5EF4-FFF2-40B4-BE49-F238E27FC236}">
                  <a16:creationId xmlns:a16="http://schemas.microsoft.com/office/drawing/2014/main" id="{BCC617F0-6B55-E7B9-C998-E6D97112DF32}"/>
                </a:ext>
              </a:extLst>
            </p:cNvPr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5;p32">
              <a:extLst>
                <a:ext uri="{FF2B5EF4-FFF2-40B4-BE49-F238E27FC236}">
                  <a16:creationId xmlns:a16="http://schemas.microsoft.com/office/drawing/2014/main" id="{EB7FAFC2-C2D1-43D8-CAB0-1F750E3924CF}"/>
                </a:ext>
              </a:extLst>
            </p:cNvPr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6;p32">
              <a:extLst>
                <a:ext uri="{FF2B5EF4-FFF2-40B4-BE49-F238E27FC236}">
                  <a16:creationId xmlns:a16="http://schemas.microsoft.com/office/drawing/2014/main" id="{55153621-4BFC-A5C8-41D9-27050AA63119}"/>
                </a:ext>
              </a:extLst>
            </p:cNvPr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7;p32">
              <a:extLst>
                <a:ext uri="{FF2B5EF4-FFF2-40B4-BE49-F238E27FC236}">
                  <a16:creationId xmlns:a16="http://schemas.microsoft.com/office/drawing/2014/main" id="{EEBA3930-2A47-1D6C-021C-E222DEF4B316}"/>
                </a:ext>
              </a:extLst>
            </p:cNvPr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8;p32">
              <a:extLst>
                <a:ext uri="{FF2B5EF4-FFF2-40B4-BE49-F238E27FC236}">
                  <a16:creationId xmlns:a16="http://schemas.microsoft.com/office/drawing/2014/main" id="{45A1670E-162E-0C3B-5321-26ACEDF95EE8}"/>
                </a:ext>
              </a:extLst>
            </p:cNvPr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9;p32">
              <a:extLst>
                <a:ext uri="{FF2B5EF4-FFF2-40B4-BE49-F238E27FC236}">
                  <a16:creationId xmlns:a16="http://schemas.microsoft.com/office/drawing/2014/main" id="{758EB8FB-7EEE-4B1C-BE43-B8DC3023014A}"/>
                </a:ext>
              </a:extLst>
            </p:cNvPr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0;p32">
              <a:extLst>
                <a:ext uri="{FF2B5EF4-FFF2-40B4-BE49-F238E27FC236}">
                  <a16:creationId xmlns:a16="http://schemas.microsoft.com/office/drawing/2014/main" id="{C134576F-196C-324C-875C-5039EBCECB70}"/>
                </a:ext>
              </a:extLst>
            </p:cNvPr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1;p32">
              <a:extLst>
                <a:ext uri="{FF2B5EF4-FFF2-40B4-BE49-F238E27FC236}">
                  <a16:creationId xmlns:a16="http://schemas.microsoft.com/office/drawing/2014/main" id="{5C6CEAF5-350E-460A-9B64-0C9F2925EEF0}"/>
                </a:ext>
              </a:extLst>
            </p:cNvPr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2;p32">
              <a:extLst>
                <a:ext uri="{FF2B5EF4-FFF2-40B4-BE49-F238E27FC236}">
                  <a16:creationId xmlns:a16="http://schemas.microsoft.com/office/drawing/2014/main" id="{79C42744-AEFA-DFBB-9C4F-B2041442F430}"/>
                </a:ext>
              </a:extLst>
            </p:cNvPr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7328050"/>
      </p:ext>
    </p:extLst>
  </p:cSld>
  <p:clrMapOvr>
    <a:masterClrMapping/>
  </p:clrMapOvr>
</p:sld>
</file>

<file path=ppt/theme/theme1.xml><?xml version="1.0" encoding="utf-8"?>
<a:theme xmlns:a="http://schemas.openxmlformats.org/drawingml/2006/main" name="New Product Launch Marketing Plan by Slidesgo">
  <a:themeElements>
    <a:clrScheme name="Simple Light">
      <a:dk1>
        <a:srgbClr val="0D0D0D"/>
      </a:dk1>
      <a:lt1>
        <a:srgbClr val="F3F3F3"/>
      </a:lt1>
      <a:dk2>
        <a:srgbClr val="8C8C8C"/>
      </a:dk2>
      <a:lt2>
        <a:srgbClr val="595859"/>
      </a:lt2>
      <a:accent1>
        <a:srgbClr val="3C735F"/>
      </a:accent1>
      <a:accent2>
        <a:srgbClr val="4CB18C"/>
      </a:accent2>
      <a:accent3>
        <a:srgbClr val="BEEDD8"/>
      </a:accent3>
      <a:accent4>
        <a:srgbClr val="85E0B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4490</Words>
  <Application>Microsoft Office PowerPoint</Application>
  <PresentationFormat>Apresentação no Ecrã (16:9)</PresentationFormat>
  <Paragraphs>391</Paragraphs>
  <Slides>60</Slides>
  <Notes>57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60</vt:i4>
      </vt:variant>
    </vt:vector>
  </HeadingPairs>
  <TitlesOfParts>
    <vt:vector size="74" baseType="lpstr">
      <vt:lpstr>Roboto</vt:lpstr>
      <vt:lpstr>Nunito Light</vt:lpstr>
      <vt:lpstr>Khant Medium</vt:lpstr>
      <vt:lpstr>Arial</vt:lpstr>
      <vt:lpstr>Proxima Nova</vt:lpstr>
      <vt:lpstr>Symbol</vt:lpstr>
      <vt:lpstr>Calibri</vt:lpstr>
      <vt:lpstr>Bebas Neue</vt:lpstr>
      <vt:lpstr>Segoe UI</vt:lpstr>
      <vt:lpstr>Söhne</vt:lpstr>
      <vt:lpstr>Kanit Medium</vt:lpstr>
      <vt:lpstr>Raleway</vt:lpstr>
      <vt:lpstr>New Product Launch Marketing Plan by Slidesgo</vt:lpstr>
      <vt:lpstr>Slidesgo Final Pages</vt:lpstr>
      <vt:lpstr> Sumol + Compal [Organização e Gestão de Empresas]  INFORMÁTICA-2023/2024</vt:lpstr>
      <vt:lpstr>Apresentação do PowerPoint</vt:lpstr>
      <vt:lpstr>Indice</vt:lpstr>
      <vt:lpstr>Indice</vt:lpstr>
      <vt:lpstr>História  da  Organização</vt:lpstr>
      <vt:lpstr>Sumolis</vt:lpstr>
      <vt:lpstr>Compal</vt:lpstr>
      <vt:lpstr>Sumol + Compal</vt:lpstr>
      <vt:lpstr>Gestores Chave   e  Feitos Alcançados</vt:lpstr>
      <vt:lpstr>Gestores Chave</vt:lpstr>
      <vt:lpstr>Apresentação do PowerPoint</vt:lpstr>
      <vt:lpstr>Forma Júridica</vt:lpstr>
      <vt:lpstr>Forma Juridica</vt:lpstr>
      <vt:lpstr>Produtos/Serviços  e  Mercados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Missão e Ambição Visão e Valores</vt:lpstr>
      <vt:lpstr>Apresentação do PowerPoint</vt:lpstr>
      <vt:lpstr>Variáveis internas e externas </vt:lpstr>
      <vt:lpstr>Apresentação do PowerPoint</vt:lpstr>
      <vt:lpstr>Análise PEST  </vt:lpstr>
      <vt:lpstr>Our guiding principles</vt:lpstr>
      <vt:lpstr>Análise das variáveis internas  </vt:lpstr>
      <vt:lpstr>Apresentação do PowerPoint</vt:lpstr>
      <vt:lpstr>Organização</vt:lpstr>
      <vt:lpstr>Gestão  A equipa de Sistema de Gestão, em 2018, focou na coordenação das certificações e na consolidação de boas práticas. Destacam-se projetos relevantes.</vt:lpstr>
      <vt:lpstr>Apresentação do PowerPoint</vt:lpstr>
      <vt:lpstr>Análise SWOT  </vt:lpstr>
      <vt:lpstr>Pontos fortes e fracos</vt:lpstr>
      <vt:lpstr>Oportunidades e ameaças</vt:lpstr>
      <vt:lpstr>Estratégias  </vt:lpstr>
      <vt:lpstr>Objetivos Propostos</vt:lpstr>
      <vt:lpstr>Ciclo de vida</vt:lpstr>
      <vt:lpstr>A tomada de decisões  </vt:lpstr>
      <vt:lpstr>  A Sumol+Compal adota um modelo de gestão participativo, compartilhando decisões entre os níveis hierárquicos e incentivando a colaboração dos colaboradores.  - Possui uma equipe dedicada à gestão de riscos para decisões mais seguras; - Com um Conselho de Administração e um Fiscal Único, busca alinhar-se aos interesses das partes interessadas; - Tem líderes comprometidos buscam motivar e engajar os colaboradores, criando um ambiente de trabalho saudável.     Em resumo, a empresa promove gestão participativa, eficiência na gestão de riscos e valoriza o engajamento dos colaboradores.</vt:lpstr>
      <vt:lpstr>Estrutura organizacional</vt:lpstr>
      <vt:lpstr>A estrutura organizacional da Sumol+Compal é crucial para a eficiência operacional, adaptando-se continuamente às mudanças de mercado. O atual organograma reflete uma abordagem moderna e focada em colaboração, inovação e sustentabilidade. Liderada por um Conselho de Administração e um Fiscal Único, a empresa conta com uma Comissão Executiva que gerencia operações diárias nos pilares de Negócio, Operações e Suportes.</vt:lpstr>
      <vt:lpstr>Apresentação do PowerPoint</vt:lpstr>
      <vt:lpstr>Práticas Motivacionais</vt:lpstr>
      <vt:lpstr>Apresentação do PowerPoint</vt:lpstr>
      <vt:lpstr>Os líderes</vt:lpstr>
      <vt:lpstr>Apresentação do PowerPoint</vt:lpstr>
      <vt:lpstr>Cultura e ambiente organizacional</vt:lpstr>
      <vt:lpstr>Apresentação do PowerPoint</vt:lpstr>
      <vt:lpstr>Controlo e indicadores, chave</vt:lpstr>
      <vt:lpstr>Os indicadores de chave que podem variar dependendo da estratégia específica da empresa. O objetivo dos indicadores-chave é fornecer uma visão rápida e significativa do desempenho, permitindo que os gestores  tomem decisões informadas para melhorar a eficácia e eficiência da organização. </vt:lpstr>
      <vt:lpstr>Controle-chave</vt:lpstr>
      <vt:lpstr>Ferramentas de comunicação utilizadas</vt:lpstr>
      <vt:lpstr>Apresentação do PowerPoint</vt:lpstr>
      <vt:lpstr>Barreiras de comunicação</vt:lpstr>
      <vt:lpstr>Our guiding principles</vt:lpstr>
      <vt:lpstr>Éticas e responsabilidades sociais e empresariais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Sumol + Compal [Organização e Gestão de Empresas]</dc:title>
  <dc:creator>Pedro Venda</dc:creator>
  <cp:lastModifiedBy>Pedro Venda</cp:lastModifiedBy>
  <cp:revision>1235</cp:revision>
  <dcterms:modified xsi:type="dcterms:W3CDTF">2023-12-31T13:51:40Z</dcterms:modified>
</cp:coreProperties>
</file>